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1729" r:id="rId2"/>
    <p:sldId id="1739" r:id="rId3"/>
    <p:sldId id="1703" r:id="rId4"/>
    <p:sldId id="1807" r:id="rId5"/>
    <p:sldId id="1697" r:id="rId6"/>
    <p:sldId id="257" r:id="rId7"/>
    <p:sldId id="1840" r:id="rId8"/>
    <p:sldId id="1839" r:id="rId9"/>
    <p:sldId id="1809" r:id="rId10"/>
    <p:sldId id="1802" r:id="rId11"/>
    <p:sldId id="1811" r:id="rId12"/>
    <p:sldId id="1804" r:id="rId13"/>
    <p:sldId id="1822" r:id="rId14"/>
    <p:sldId id="1715" r:id="rId15"/>
    <p:sldId id="1821" r:id="rId16"/>
    <p:sldId id="1833" r:id="rId17"/>
    <p:sldId id="1832" r:id="rId18"/>
    <p:sldId id="1829" r:id="rId19"/>
    <p:sldId id="1837" r:id="rId20"/>
    <p:sldId id="1835" r:id="rId21"/>
    <p:sldId id="1836" r:id="rId22"/>
    <p:sldId id="1812" r:id="rId23"/>
    <p:sldId id="1810" r:id="rId24"/>
    <p:sldId id="1813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1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Excel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55019065414592E-2"/>
          <c:y val="3.0290819948698405E-2"/>
          <c:w val="0.94802427077986862"/>
          <c:h val="0.86467862667561446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%  "gran conflicto"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24-4750-AF1E-1FCD01288DCE}"/>
                </c:ext>
              </c:extLst>
            </c:dLbl>
            <c:dLbl>
              <c:idx val="1"/>
              <c:layout>
                <c:manualLayout>
                  <c:x val="-3.4562130464150364E-3"/>
                  <c:y val="-5.2438283006911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24-4750-AF1E-1FCD01288DCE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24-4750-AF1E-1FCD01288DCE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24-4750-AF1E-1FCD01288DCE}"/>
                </c:ext>
              </c:extLst>
            </c:dLbl>
            <c:dLbl>
              <c:idx val="4"/>
              <c:layout>
                <c:manualLayout>
                  <c:x val="-3.3410059448678683E-2"/>
                  <c:y val="-3.393065371035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3A-48C7-B6EB-C9EF41F8B236}"/>
                </c:ext>
              </c:extLst>
            </c:dLbl>
            <c:dLbl>
              <c:idx val="5"/>
              <c:layout>
                <c:manualLayout>
                  <c:x val="-1.8433136247546861E-2"/>
                  <c:y val="-7.0945912303468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4-4436-A18D-FC3E1A80E66F}"/>
                </c:ext>
              </c:extLst>
            </c:dLbl>
            <c:dLbl>
              <c:idx val="6"/>
              <c:layout>
                <c:manualLayout>
                  <c:x val="-1.0368639139245109E-2"/>
                  <c:y val="-6.7861307420709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4-4436-A18D-FC3E1A80E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>
                  <c:v>38</c:v>
                </c:pt>
                <c:pt idx="1">
                  <c:v>44</c:v>
                </c:pt>
                <c:pt idx="2">
                  <c:v>48</c:v>
                </c:pt>
                <c:pt idx="3">
                  <c:v>52</c:v>
                </c:pt>
                <c:pt idx="4">
                  <c:v>64</c:v>
                </c:pt>
                <c:pt idx="5">
                  <c:v>71</c:v>
                </c:pt>
                <c:pt idx="6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34-4345-8B42-5DE313A00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5391728"/>
        <c:axId val="635394352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Hoja1!#REF!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222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square"/>
                  <c:size val="6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  <a:round/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Hoja1!$A$2:$A$8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Hoja1!#REF!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5C30-4EE8-8498-191F188A36DE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222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triangle"/>
                  <c:size val="6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  <a:round/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C30-4EE8-8498-191F188A36DE}"/>
                  </c:ext>
                </c:extLst>
              </c15:ser>
            </c15:filteredLineSeries>
          </c:ext>
        </c:extLst>
      </c:lineChart>
      <c:catAx>
        <c:axId val="63539172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394352"/>
        <c:crosses val="autoZero"/>
        <c:auto val="1"/>
        <c:lblAlgn val="ctr"/>
        <c:lblOffset val="100"/>
        <c:noMultiLvlLbl val="0"/>
      </c:catAx>
      <c:valAx>
        <c:axId val="63539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39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4522423827458E-2"/>
          <c:y val="6.8019078269718425E-2"/>
          <c:w val="0.95080499448438516"/>
          <c:h val="0.75956016287404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56-4CA1-B286-909C5AAD5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Total</c:v>
                </c:pt>
                <c:pt idx="1">
                  <c:v> </c:v>
                </c:pt>
                <c:pt idx="2">
                  <c:v>Chilenos</c:v>
                </c:pt>
                <c:pt idx="3">
                  <c:v>Migrantes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39</c:v>
                </c:pt>
                <c:pt idx="1">
                  <c:v>0</c:v>
                </c:pt>
                <c:pt idx="2">
                  <c:v>38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6-4CA1-B286-909C5AAD5E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2580687"/>
        <c:axId val="1542585007"/>
      </c:barChart>
      <c:catAx>
        <c:axId val="154258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5007"/>
        <c:crosses val="autoZero"/>
        <c:auto val="1"/>
        <c:lblAlgn val="ctr"/>
        <c:lblOffset val="100"/>
        <c:noMultiLvlLbl val="0"/>
      </c:catAx>
      <c:valAx>
        <c:axId val="15425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9981361025523E-2"/>
          <c:y val="6.5100435774007898E-2"/>
          <c:w val="0.95080499448438516"/>
          <c:h val="0.75956016287404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56-4CA1-B286-909C5AAD5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Total</c:v>
                </c:pt>
                <c:pt idx="1">
                  <c:v> </c:v>
                </c:pt>
                <c:pt idx="2">
                  <c:v>Chilenos</c:v>
                </c:pt>
                <c:pt idx="3">
                  <c:v>Migrantes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17</c:v>
                </c:pt>
                <c:pt idx="1">
                  <c:v>0</c:v>
                </c:pt>
                <c:pt idx="2">
                  <c:v>16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6-4CA1-B286-909C5AAD5E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2580687"/>
        <c:axId val="1542585007"/>
      </c:barChart>
      <c:catAx>
        <c:axId val="154258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5007"/>
        <c:crosses val="autoZero"/>
        <c:auto val="1"/>
        <c:lblAlgn val="ctr"/>
        <c:lblOffset val="100"/>
        <c:noMultiLvlLbl val="0"/>
      </c:catAx>
      <c:valAx>
        <c:axId val="15425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9981361025523E-2"/>
          <c:y val="6.5100435774007898E-2"/>
          <c:w val="0.95080499448438516"/>
          <c:h val="0.75956016287404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56-4CA1-B286-909C5AAD5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Total</c:v>
                </c:pt>
                <c:pt idx="1">
                  <c:v> </c:v>
                </c:pt>
                <c:pt idx="2">
                  <c:v>Chilenos</c:v>
                </c:pt>
                <c:pt idx="3">
                  <c:v>Migrantes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19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6-4CA1-B286-909C5AAD5E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2580687"/>
        <c:axId val="1542585007"/>
      </c:barChart>
      <c:catAx>
        <c:axId val="154258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5007"/>
        <c:crosses val="autoZero"/>
        <c:auto val="1"/>
        <c:lblAlgn val="ctr"/>
        <c:lblOffset val="100"/>
        <c:noMultiLvlLbl val="0"/>
      </c:catAx>
      <c:valAx>
        <c:axId val="15425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9981361025523E-2"/>
          <c:y val="6.5100435774007898E-2"/>
          <c:w val="0.95080499448438516"/>
          <c:h val="0.75956016287404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56-4CA1-B286-909C5AAD5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Total</c:v>
                </c:pt>
                <c:pt idx="1">
                  <c:v> </c:v>
                </c:pt>
                <c:pt idx="2">
                  <c:v>Chilenos</c:v>
                </c:pt>
                <c:pt idx="3">
                  <c:v>Migrantes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12</c:v>
                </c:pt>
                <c:pt idx="1">
                  <c:v>0</c:v>
                </c:pt>
                <c:pt idx="2">
                  <c:v>11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6-4CA1-B286-909C5AAD5E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2580687"/>
        <c:axId val="1542585007"/>
      </c:barChart>
      <c:catAx>
        <c:axId val="154258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5007"/>
        <c:crosses val="autoZero"/>
        <c:auto val="1"/>
        <c:lblAlgn val="ctr"/>
        <c:lblOffset val="100"/>
        <c:noMultiLvlLbl val="0"/>
      </c:catAx>
      <c:valAx>
        <c:axId val="15425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9981361025523E-2"/>
          <c:y val="6.5100435774007898E-2"/>
          <c:w val="0.95080499448438516"/>
          <c:h val="0.75956016287404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56-4CA1-B286-909C5AAD5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Total</c:v>
                </c:pt>
                <c:pt idx="1">
                  <c:v> </c:v>
                </c:pt>
                <c:pt idx="2">
                  <c:v>Chilenos</c:v>
                </c:pt>
                <c:pt idx="3">
                  <c:v>Migrantes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24</c:v>
                </c:pt>
                <c:pt idx="1">
                  <c:v>0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6-4CA1-B286-909C5AAD5E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2580687"/>
        <c:axId val="1542585007"/>
      </c:barChart>
      <c:catAx>
        <c:axId val="154258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5007"/>
        <c:crosses val="autoZero"/>
        <c:auto val="1"/>
        <c:lblAlgn val="ctr"/>
        <c:lblOffset val="100"/>
        <c:noMultiLvlLbl val="0"/>
      </c:catAx>
      <c:valAx>
        <c:axId val="15425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258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881608034920076E-2"/>
          <c:y val="1.7639099074910299E-2"/>
          <c:w val="0.98335183129855763"/>
          <c:h val="0.77049567966023091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% Muy de acuerdo + De acuerdo</c:v>
                </c:pt>
              </c:strCache>
            </c:strRef>
          </c:tx>
          <c:spPr>
            <a:solidFill>
              <a:srgbClr val="217DE3"/>
            </a:solidFill>
            <a:ln w="19687">
              <a:noFill/>
            </a:ln>
          </c:spPr>
          <c:invertIfNegative val="0"/>
          <c:dLbls>
            <c:dLbl>
              <c:idx val="4"/>
              <c:layout>
                <c:manualLayout>
                  <c:x val="-7.4794315632012078E-3"/>
                  <c:y val="3.9192087518708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F7-8445-B01D-E026DC2C0119}"/>
                </c:ext>
              </c:extLst>
            </c:dLbl>
            <c:numFmt formatCode="0" sourceLinked="0"/>
            <c:spPr>
              <a:noFill/>
              <a:ln w="19687">
                <a:noFill/>
              </a:ln>
            </c:spPr>
            <c:txPr>
              <a:bodyPr/>
              <a:lstStyle/>
              <a:p>
                <a:pPr algn="ctr">
                  <a:defRPr lang="es-CL" sz="1600" b="1" i="0" u="none" strike="noStrike" kern="1200" baseline="0">
                    <a:solidFill>
                      <a:schemeClr val="bg1"/>
                    </a:solidFill>
                    <a:latin typeface="+mn-lt"/>
                    <a:ea typeface="Verdana"/>
                    <a:cs typeface="Verdana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75</c:v>
                </c:pt>
                <c:pt idx="1">
                  <c:v>60</c:v>
                </c:pt>
                <c:pt idx="2" formatCode="0">
                  <c:v>79</c:v>
                </c:pt>
                <c:pt idx="3" formatCode="0">
                  <c:v>67.009999999999991</c:v>
                </c:pt>
                <c:pt idx="4">
                  <c:v>66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F7-8445-B01D-E026DC2C0119}"/>
            </c:ext>
          </c:extLst>
        </c:ser>
        <c:ser>
          <c:idx val="8"/>
          <c:order val="1"/>
          <c:tx>
            <c:strRef>
              <c:f>Sheet1!$C$1</c:f>
              <c:strCache>
                <c:ptCount val="1"/>
                <c:pt idx="0">
                  <c:v>% Muy en desacuerdo + En desacuerdo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42-A24D-AC66-D6B9ADF02EA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042-A24D-AC66-D6B9ADF02EA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042-A24D-AC66-D6B9ADF02EA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042-A24D-AC66-D6B9ADF02EA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60C-FD45-952F-B95DA8D31F4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59C-4F55-8790-841420D0A6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+mj-lt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-10</c:v>
                </c:pt>
                <c:pt idx="1">
                  <c:v>-23</c:v>
                </c:pt>
                <c:pt idx="2" formatCode="0">
                  <c:v>-13</c:v>
                </c:pt>
                <c:pt idx="3" formatCode="0">
                  <c:v>-21.83</c:v>
                </c:pt>
                <c:pt idx="4">
                  <c:v>-22</c:v>
                </c:pt>
                <c:pt idx="5">
                  <c:v>-20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F7-8445-B01D-E026DC2C0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1"/>
        <c:overlap val="100"/>
        <c:axId val="98438528"/>
        <c:axId val="98477184"/>
      </c:barChart>
      <c:catAx>
        <c:axId val="9843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461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pPr>
            <a:endParaRPr lang="es-CL"/>
          </a:p>
        </c:txPr>
        <c:crossAx val="9847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77184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98438528"/>
        <c:crosses val="autoZero"/>
        <c:crossBetween val="between"/>
      </c:valAx>
      <c:spPr>
        <a:noFill/>
        <a:ln w="196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8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s-C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7"/>
          <c:order val="0"/>
          <c:tx>
            <c:strRef>
              <c:f>Sheet1!$B$1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8"/>
                <c:pt idx="0">
                  <c:v>Mapuche y Estado chileno</c:v>
                </c:pt>
                <c:pt idx="1">
                  <c:v>Gobierno y oposición </c:v>
                </c:pt>
                <c:pt idx="2">
                  <c:v>Derecha e izquierda</c:v>
                </c:pt>
                <c:pt idx="3">
                  <c:v>Chilenos e inmigrantes</c:v>
                </c:pt>
                <c:pt idx="4">
                  <c:v>Ricos y pobres</c:v>
                </c:pt>
                <c:pt idx="5">
                  <c:v>Trabajadores y empresarios</c:v>
                </c:pt>
                <c:pt idx="6">
                  <c:v>Santiago y regiones</c:v>
                </c:pt>
                <c:pt idx="7">
                  <c:v>Chile y paises vecinos</c:v>
                </c:pt>
              </c:strCache>
            </c:strRef>
          </c:cat>
          <c:val>
            <c:numRef>
              <c:f>Sheet1!$B$2:$B$13</c:f>
            </c:numRef>
          </c:val>
          <c:extLst>
            <c:ext xmlns:c16="http://schemas.microsoft.com/office/drawing/2014/chart" uri="{C3380CC4-5D6E-409C-BE32-E72D297353CC}">
              <c16:uniqueId val="{00000006-4073-4EAF-8AC2-BEE4EEAF1635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8"/>
                <c:pt idx="0">
                  <c:v>Mapuche y Estado chileno</c:v>
                </c:pt>
                <c:pt idx="1">
                  <c:v>Gobierno y oposición </c:v>
                </c:pt>
                <c:pt idx="2">
                  <c:v>Derecha e izquierda</c:v>
                </c:pt>
                <c:pt idx="3">
                  <c:v>Chilenos e inmigrantes</c:v>
                </c:pt>
                <c:pt idx="4">
                  <c:v>Ricos y pobres</c:v>
                </c:pt>
                <c:pt idx="5">
                  <c:v>Trabajadores y empresarios</c:v>
                </c:pt>
                <c:pt idx="6">
                  <c:v>Santiago y regiones</c:v>
                </c:pt>
                <c:pt idx="7">
                  <c:v>Chile y paises vecinos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8"/>
                <c:pt idx="0">
                  <c:v>82</c:v>
                </c:pt>
                <c:pt idx="1">
                  <c:v>81</c:v>
                </c:pt>
                <c:pt idx="2">
                  <c:v>81</c:v>
                </c:pt>
                <c:pt idx="3">
                  <c:v>78</c:v>
                </c:pt>
                <c:pt idx="4">
                  <c:v>64</c:v>
                </c:pt>
                <c:pt idx="5">
                  <c:v>52</c:v>
                </c:pt>
                <c:pt idx="6">
                  <c:v>38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C-4AA6-8171-CAE17F4398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4404992"/>
        <c:axId val="54406528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delete val="1"/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strCache>
                      <c:ptCount val="8"/>
                      <c:pt idx="0">
                        <c:v>Mapuche y Estado chileno</c:v>
                      </c:pt>
                      <c:pt idx="1">
                        <c:v>Gobierno y oposición </c:v>
                      </c:pt>
                      <c:pt idx="2">
                        <c:v>Derecha e izquierda</c:v>
                      </c:pt>
                      <c:pt idx="3">
                        <c:v>Chilenos e inmigrantes</c:v>
                      </c:pt>
                      <c:pt idx="4">
                        <c:v>Ricos y pobres</c:v>
                      </c:pt>
                      <c:pt idx="5">
                        <c:v>Trabajadores y empresarios</c:v>
                      </c:pt>
                      <c:pt idx="6">
                        <c:v>Santiago y regiones</c:v>
                      </c:pt>
                      <c:pt idx="7">
                        <c:v>Chile y paises vecinos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22C-4AA6-8171-CAE17F439866}"/>
                  </c:ext>
                </c:extLst>
              </c15:ser>
            </c15:filteredBarSeries>
          </c:ext>
        </c:extLst>
      </c:barChart>
      <c:catAx>
        <c:axId val="5440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406528"/>
        <c:crosses val="autoZero"/>
        <c:auto val="1"/>
        <c:lblAlgn val="ctr"/>
        <c:lblOffset val="100"/>
        <c:noMultiLvlLbl val="0"/>
      </c:catAx>
      <c:valAx>
        <c:axId val="5440652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544049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44029802187682754"/>
          <c:y val="1.5533131946209701E-2"/>
          <c:w val="0.21947623021513304"/>
          <c:h val="0.179832083174417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L" sz="2800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2800" noProof="0" dirty="0"/>
              <a:t>% que responde “hay un gran conflicto”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L" sz="2800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Total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44</c:v>
                </c:pt>
                <c:pt idx="2">
                  <c:v>26</c:v>
                </c:pt>
                <c:pt idx="3">
                  <c:v>44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E2-4AE5-8CD4-F63BD53333A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Total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78</c:v>
                </c:pt>
                <c:pt idx="2">
                  <c:v>81</c:v>
                </c:pt>
                <c:pt idx="3">
                  <c:v>82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F-4610-B92B-EF4DCCA89F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17475768"/>
        <c:axId val="517476424"/>
      </c:barChart>
      <c:catAx>
        <c:axId val="51747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7476424"/>
        <c:crosses val="autoZero"/>
        <c:auto val="1"/>
        <c:lblAlgn val="ctr"/>
        <c:lblOffset val="100"/>
        <c:noMultiLvlLbl val="0"/>
      </c:catAx>
      <c:valAx>
        <c:axId val="517476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747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"% Acuerdo y Muy de Acuerdo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70</c:v>
                </c:pt>
                <c:pt idx="1">
                  <c:v>75</c:v>
                </c:pt>
                <c:pt idx="2">
                  <c:v>60</c:v>
                </c:pt>
                <c:pt idx="3">
                  <c:v>78</c:v>
                </c:pt>
                <c:pt idx="4">
                  <c:v>82</c:v>
                </c:pt>
                <c:pt idx="5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9-4EA6-B54C-4EBDF787EF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83779184"/>
        <c:axId val="683780144"/>
      </c:barChart>
      <c:catAx>
        <c:axId val="68377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3780144"/>
        <c:crosses val="autoZero"/>
        <c:auto val="1"/>
        <c:lblAlgn val="ctr"/>
        <c:lblOffset val="100"/>
        <c:noMultiLvlLbl val="0"/>
      </c:catAx>
      <c:valAx>
        <c:axId val="683780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377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"% Acuerdo y Muy de Acuerdo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123-4FE0-B8B0-E5E5D729FCBF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49-4EA6-B54C-4EBDF787EF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Panel expertos</c:v>
                </c:pt>
                <c:pt idx="1">
                  <c:v> </c:v>
                </c:pt>
                <c:pt idx="2">
                  <c:v>Pob Total</c:v>
                </c:pt>
                <c:pt idx="3">
                  <c:v>NSE Alto</c:v>
                </c:pt>
                <c:pt idx="4">
                  <c:v>NSE Medio</c:v>
                </c:pt>
                <c:pt idx="5">
                  <c:v>NSE Bajo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44</c:v>
                </c:pt>
                <c:pt idx="1">
                  <c:v>0</c:v>
                </c:pt>
                <c:pt idx="2">
                  <c:v>86</c:v>
                </c:pt>
                <c:pt idx="3">
                  <c:v>81</c:v>
                </c:pt>
                <c:pt idx="4">
                  <c:v>87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9-4EA6-B54C-4EBDF787EF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83779184"/>
        <c:axId val="683780144"/>
      </c:barChart>
      <c:catAx>
        <c:axId val="68377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3780144"/>
        <c:crosses val="autoZero"/>
        <c:auto val="1"/>
        <c:lblAlgn val="ctr"/>
        <c:lblOffset val="100"/>
        <c:noMultiLvlLbl val="0"/>
      </c:catAx>
      <c:valAx>
        <c:axId val="683780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377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881608034920076E-2"/>
          <c:y val="1.7639099074910299E-2"/>
          <c:w val="0.98335183129855763"/>
          <c:h val="0.75526871363755821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% Muy de acuerdo + De acuerdo</c:v>
                </c:pt>
              </c:strCache>
            </c:strRef>
          </c:tx>
          <c:spPr>
            <a:solidFill>
              <a:srgbClr val="217DE3"/>
            </a:solidFill>
            <a:ln w="19687">
              <a:noFill/>
            </a:ln>
          </c:spPr>
          <c:invertIfNegative val="0"/>
          <c:dLbls>
            <c:dLbl>
              <c:idx val="4"/>
              <c:layout>
                <c:manualLayout>
                  <c:x val="-7.4794315632012078E-3"/>
                  <c:y val="3.9192087518708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4E-5048-B629-BE68C93EB5F9}"/>
                </c:ext>
              </c:extLst>
            </c:dLbl>
            <c:numFmt formatCode="0" sourceLinked="0"/>
            <c:spPr>
              <a:noFill/>
              <a:ln w="19687">
                <a:noFill/>
              </a:ln>
            </c:spPr>
            <c:txPr>
              <a:bodyPr/>
              <a:lstStyle/>
              <a:p>
                <a:pPr algn="ctr">
                  <a:defRPr lang="es-CL" sz="1400" b="1" i="0" u="none" strike="noStrike" kern="1200" baseline="0">
                    <a:solidFill>
                      <a:schemeClr val="bg1"/>
                    </a:solidFill>
                    <a:latin typeface="+mn-lt"/>
                    <a:ea typeface="Verdana"/>
                    <a:cs typeface="Verdana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Sheet1!$B$2:$B$8</c:f>
              <c:numCache>
                <c:formatCode>0</c:formatCode>
                <c:ptCount val="6"/>
                <c:pt idx="0">
                  <c:v>41</c:v>
                </c:pt>
                <c:pt idx="1">
                  <c:v>44</c:v>
                </c:pt>
                <c:pt idx="2">
                  <c:v>39.83</c:v>
                </c:pt>
                <c:pt idx="3">
                  <c:v>32.68</c:v>
                </c:pt>
                <c:pt idx="4">
                  <c:v>37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E-5048-B629-BE68C93EB5F9}"/>
            </c:ext>
          </c:extLst>
        </c:ser>
        <c:ser>
          <c:idx val="8"/>
          <c:order val="1"/>
          <c:tx>
            <c:strRef>
              <c:f>Sheet1!$C$1</c:f>
              <c:strCache>
                <c:ptCount val="1"/>
                <c:pt idx="0">
                  <c:v>% Muy en desacuerdo + En desacuerdo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F51-C34A-BEBA-ADB1D3210E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F51-C34A-BEBA-ADB1D3210E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F51-C34A-BEBA-ADB1D3210E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F51-C34A-BEBA-ADB1D3210EE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09A-5E42-9D38-3829BBFE199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C37-4A6E-8D1D-103FF576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+mj-lt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Sheet1!$C$2:$C$8</c:f>
              <c:numCache>
                <c:formatCode>0</c:formatCode>
                <c:ptCount val="6"/>
                <c:pt idx="0">
                  <c:v>-43</c:v>
                </c:pt>
                <c:pt idx="1">
                  <c:v>-35</c:v>
                </c:pt>
                <c:pt idx="2">
                  <c:v>-42.86</c:v>
                </c:pt>
                <c:pt idx="3">
                  <c:v>-52.92</c:v>
                </c:pt>
                <c:pt idx="4">
                  <c:v>-45</c:v>
                </c:pt>
                <c:pt idx="5">
                  <c:v>-41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E-5048-B629-BE68C93EB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0"/>
        <c:overlap val="100"/>
        <c:axId val="98438528"/>
        <c:axId val="98477184"/>
      </c:barChart>
      <c:catAx>
        <c:axId val="9843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461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pPr>
            <a:endParaRPr lang="es-CL"/>
          </a:p>
        </c:txPr>
        <c:crossAx val="9847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77184"/>
        <c:scaling>
          <c:orientation val="minMax"/>
          <c:max val="100"/>
        </c:scaling>
        <c:delete val="1"/>
        <c:axPos val="l"/>
        <c:numFmt formatCode="0" sourceLinked="1"/>
        <c:majorTickMark val="out"/>
        <c:minorTickMark val="none"/>
        <c:tickLblPos val="nextTo"/>
        <c:crossAx val="984385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8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s-CL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881608034920076E-2"/>
          <c:y val="1.7639099074910299E-2"/>
          <c:w val="0.98335183129855763"/>
          <c:h val="0.77049567966023091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Nunca o casi nunca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 w="19687">
              <a:noFill/>
            </a:ln>
          </c:spPr>
          <c:invertIfNegative val="0"/>
          <c:dLbls>
            <c:dLbl>
              <c:idx val="0"/>
              <c:layout>
                <c:manualLayout>
                  <c:x val="3.8565696207989784E-3"/>
                  <c:y val="-0.1965504651136347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BA9-8545-88BD-2FE1AA4F288A}"/>
                </c:ext>
              </c:extLst>
            </c:dLbl>
            <c:dLbl>
              <c:idx val="1"/>
              <c:layout>
                <c:manualLayout>
                  <c:x val="0"/>
                  <c:y val="-0.2045729330774566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BA9-8545-88BD-2FE1AA4F288A}"/>
                </c:ext>
              </c:extLst>
            </c:dLbl>
            <c:dLbl>
              <c:idx val="2"/>
              <c:layout>
                <c:manualLayout>
                  <c:x val="-7.7131392415979924E-3"/>
                  <c:y val="-0.180505529185991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BA9-8545-88BD-2FE1AA4F288A}"/>
                </c:ext>
              </c:extLst>
            </c:dLbl>
            <c:dLbl>
              <c:idx val="3"/>
              <c:layout>
                <c:manualLayout>
                  <c:x val="-1.1569708862397131E-2"/>
                  <c:y val="-0.180505529185991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441-49DE-A3F3-04908F6A7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0</c:formatCode>
                <c:ptCount val="4"/>
                <c:pt idx="0">
                  <c:v>-87</c:v>
                </c:pt>
                <c:pt idx="1">
                  <c:v>-85</c:v>
                </c:pt>
                <c:pt idx="2" formatCode="General">
                  <c:v>-79</c:v>
                </c:pt>
                <c:pt idx="3" formatCode="General">
                  <c:v>-78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E-5048-B629-BE68C93EB5F9}"/>
            </c:ext>
          </c:extLst>
        </c:ser>
        <c:ser>
          <c:idx val="8"/>
          <c:order val="1"/>
          <c:tx>
            <c:strRef>
              <c:f>Sheet1!$C$1</c:f>
              <c:strCache>
                <c:ptCount val="1"/>
                <c:pt idx="0">
                  <c:v>siempre o casi siempre</c:v>
                </c:pt>
              </c:strCache>
            </c:strRef>
          </c:tx>
          <c:spPr>
            <a:solidFill>
              <a:srgbClr val="217DE3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5.61572757467528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A9-8545-88BD-2FE1AA4F288A}"/>
                </c:ext>
              </c:extLst>
            </c:dLbl>
            <c:dLbl>
              <c:idx val="1"/>
              <c:layout>
                <c:manualLayout>
                  <c:x val="0"/>
                  <c:y val="-5.61572757467528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A9-8545-88BD-2FE1AA4F288A}"/>
                </c:ext>
              </c:extLst>
            </c:dLbl>
            <c:dLbl>
              <c:idx val="2"/>
              <c:layout>
                <c:manualLayout>
                  <c:x val="0"/>
                  <c:y val="-5.61572757467528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A9-8545-88BD-2FE1AA4F288A}"/>
                </c:ext>
              </c:extLst>
            </c:dLbl>
            <c:dLbl>
              <c:idx val="3"/>
              <c:layout>
                <c:manualLayout>
                  <c:x val="3.8565696207988548E-3"/>
                  <c:y val="-5.21460417648418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41-49DE-A3F3-04908F6A7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0</c:formatCode>
                <c:ptCount val="4"/>
                <c:pt idx="0">
                  <c:v>4</c:v>
                </c:pt>
                <c:pt idx="1">
                  <c:v>5</c:v>
                </c:pt>
                <c:pt idx="2" formatCode="General">
                  <c:v>7</c:v>
                </c:pt>
                <c:pt idx="3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E-5048-B629-BE68C93EB5F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20"/>
        <c:overlap val="100"/>
        <c:axId val="98438528"/>
        <c:axId val="98477184"/>
      </c:barChart>
      <c:catAx>
        <c:axId val="9843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461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pPr>
            <a:endParaRPr lang="es-CL"/>
          </a:p>
        </c:txPr>
        <c:crossAx val="9847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77184"/>
        <c:scaling>
          <c:orientation val="minMax"/>
          <c:max val="100"/>
        </c:scaling>
        <c:delete val="1"/>
        <c:axPos val="l"/>
        <c:numFmt formatCode="0" sourceLinked="1"/>
        <c:majorTickMark val="out"/>
        <c:minorTickMark val="none"/>
        <c:tickLblPos val="nextTo"/>
        <c:crossAx val="98438528"/>
        <c:crosses val="autoZero"/>
        <c:crossBetween val="between"/>
      </c:valAx>
      <c:spPr>
        <a:noFill/>
        <a:ln w="196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8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s-CL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¿Cuán seguido tiene usted contacto o interactúa con personas migrantes en su vida diaria?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% Ha tenido efecto en el aumento de la delincuencia</c:v>
                </c:pt>
                <c:pt idx="1">
                  <c:v>% No ha tenido relación con el aumento de la delincuencia</c:v>
                </c:pt>
                <c:pt idx="2">
                  <c:v>% NS/NR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91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9-47BF-B856-85A3322825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6015472"/>
        <c:axId val="396016176"/>
      </c:barChart>
      <c:catAx>
        <c:axId val="39601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6016176"/>
        <c:crosses val="autoZero"/>
        <c:auto val="1"/>
        <c:lblAlgn val="ctr"/>
        <c:lblOffset val="100"/>
        <c:noMultiLvlLbl val="0"/>
      </c:catAx>
      <c:valAx>
        <c:axId val="39601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6015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41987815400537E-2"/>
          <c:y val="0.18368293760929422"/>
          <c:w val="0.93058206281330291"/>
          <c:h val="0.585899156941710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Caminar por un lugar de la ciudad donde vivan inmigrantes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53-4411-ADB4-564040FC27A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Caminar por un lugar de la ciudad donde vivan inmigrantes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53-4411-ADB4-564040FC27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7384192"/>
        <c:axId val="897386304"/>
      </c:barChart>
      <c:catAx>
        <c:axId val="89738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897386304"/>
        <c:crosses val="autoZero"/>
        <c:auto val="1"/>
        <c:lblAlgn val="ctr"/>
        <c:lblOffset val="100"/>
        <c:noMultiLvlLbl val="0"/>
      </c:catAx>
      <c:valAx>
        <c:axId val="89738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89738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27345246850698"/>
          <c:y val="0"/>
          <c:w val="0.21069807141222557"/>
          <c:h val="6.59008598063075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1.18604E-7</cdr:x>
      <cdr:y>0.06989</cdr:y>
    </cdr:from>
    <cdr:to>
      <cdr:x>0.95938</cdr:x>
      <cdr:y>0.18476</cdr:y>
    </cdr:to>
    <cdr:sp macro="" textlink="">
      <cdr:nvSpPr>
        <cdr:cNvPr id="2" name="2 Rectángulo">
          <a:extLst xmlns:a="http://schemas.openxmlformats.org/drawingml/2006/main">
            <a:ext uri="{FF2B5EF4-FFF2-40B4-BE49-F238E27FC236}">
              <a16:creationId xmlns:a16="http://schemas.microsoft.com/office/drawing/2014/main" id="{794B9E32-6083-154F-8C20-158A8DA19BF4}"/>
            </a:ext>
          </a:extLst>
        </cdr:cNvPr>
        <cdr:cNvSpPr/>
      </cdr:nvSpPr>
      <cdr:spPr>
        <a:xfrm xmlns:a="http://schemas.openxmlformats.org/drawingml/2006/main">
          <a:off x="1" y="393230"/>
          <a:ext cx="8088993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rPr>
            <a:t>“Los inmigrantes limitan las posibilidades de encontrar trabajo de los chilenos”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0.00292</cdr:x>
      <cdr:y>0</cdr:y>
    </cdr:from>
    <cdr:to>
      <cdr:x>0.99688</cdr:x>
      <cdr:y>0.07777</cdr:y>
    </cdr:to>
    <cdr:sp macro="" textlink="">
      <cdr:nvSpPr>
        <cdr:cNvPr id="2" name="2 Rectángulo">
          <a:extLst xmlns:a="http://schemas.openxmlformats.org/drawingml/2006/main">
            <a:ext uri="{FF2B5EF4-FFF2-40B4-BE49-F238E27FC236}">
              <a16:creationId xmlns:a16="http://schemas.microsoft.com/office/drawing/2014/main" id="{794B9E32-6083-154F-8C20-158A8DA19BF4}"/>
            </a:ext>
          </a:extLst>
        </cdr:cNvPr>
        <cdr:cNvSpPr/>
      </cdr:nvSpPr>
      <cdr:spPr>
        <a:xfrm xmlns:a="http://schemas.openxmlformats.org/drawingml/2006/main">
          <a:off x="9615" y="0"/>
          <a:ext cx="3273187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CL" sz="1000" b="0" i="0" u="none" strike="noStrike" kern="120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n-ea"/>
            <a:cs typeface="+mn-cs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0.07819</cdr:x>
      <cdr:y>0.11425</cdr:y>
    </cdr:from>
    <cdr:to>
      <cdr:x>0.91657</cdr:x>
      <cdr:y>0.17985</cdr:y>
    </cdr:to>
    <cdr:sp macro="" textlink="">
      <cdr:nvSpPr>
        <cdr:cNvPr id="2" name="2 Rectángulo">
          <a:extLst xmlns:a="http://schemas.openxmlformats.org/drawingml/2006/main">
            <a:ext uri="{FF2B5EF4-FFF2-40B4-BE49-F238E27FC236}">
              <a16:creationId xmlns:a16="http://schemas.microsoft.com/office/drawing/2014/main" id="{794B9E32-6083-154F-8C20-158A8DA19BF4}"/>
            </a:ext>
          </a:extLst>
        </cdr:cNvPr>
        <cdr:cNvSpPr/>
      </cdr:nvSpPr>
      <cdr:spPr>
        <a:xfrm xmlns:a="http://schemas.openxmlformats.org/drawingml/2006/main">
          <a:off x="257486" y="428806"/>
          <a:ext cx="276085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CL" sz="1000" b="0" i="0" u="none" strike="noStrike" kern="120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n-ea"/>
            <a:cs typeface="+mn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9849F-2B00-4CC6-B84C-59299660AB95}" type="datetimeFigureOut">
              <a:rPr lang="en-US" smtClean="0"/>
              <a:t>6/14/24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C38344-6DD1-440B-A228-BE34205159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3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6982"/>
            <a:fld id="{47B3C868-B93A-4235-98D9-3793399E8454}" type="slidenum">
              <a:rPr lang="es-ES" smtClean="0">
                <a:latin typeface="Times New Roman" pitchFamily="84" charset="0"/>
                <a:ea typeface="ＭＳ Ｐゴシック" pitchFamily="84" charset="-128"/>
                <a:cs typeface="ＭＳ Ｐゴシック" pitchFamily="84" charset="-128"/>
              </a:rPr>
              <a:pPr defTabSz="956982"/>
              <a:t>3</a:t>
            </a:fld>
            <a:endParaRPr lang="es-ES" dirty="0">
              <a:latin typeface="Times New Roman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362370" name="Rectangle 7"/>
          <p:cNvSpPr txBox="1">
            <a:spLocks noGrp="1" noChangeArrowheads="1"/>
          </p:cNvSpPr>
          <p:nvPr/>
        </p:nvSpPr>
        <p:spPr bwMode="auto">
          <a:xfrm>
            <a:off x="4059329" y="9067884"/>
            <a:ext cx="3105240" cy="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9" tIns="47909" rIns="95819" bIns="47909" anchor="b">
            <a:prstTxWarp prst="textNoShape">
              <a:avLst/>
            </a:prstTxWarp>
          </a:bodyPr>
          <a:lstStyle/>
          <a:p>
            <a:pPr algn="r" defTabSz="956982"/>
            <a:fld id="{BAA1A7FC-90AF-4F3F-A1F2-9113DE54FD40}" type="slidenum">
              <a:rPr lang="es-ES" sz="1200">
                <a:latin typeface="Arial" charset="0"/>
              </a:rPr>
              <a:pPr algn="r" defTabSz="956982"/>
              <a:t>3</a:t>
            </a:fld>
            <a:endParaRPr lang="es-ES" sz="1200" dirty="0">
              <a:latin typeface="Arial" charset="0"/>
            </a:endParaRPr>
          </a:p>
        </p:txBody>
      </p:sp>
      <p:sp>
        <p:nvSpPr>
          <p:cNvPr id="236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714375"/>
            <a:ext cx="6361112" cy="3578225"/>
          </a:xfrm>
          <a:ln/>
        </p:spPr>
      </p:sp>
      <p:sp>
        <p:nvSpPr>
          <p:cNvPr id="2362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980" tIns="46990" rIns="93980" bIns="46990"/>
          <a:lstStyle/>
          <a:p>
            <a:pPr eaLnBrk="1" hangingPunct="1"/>
            <a:endParaRPr lang="es-CL" dirty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0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1627"/>
            <a:fld id="{47B3C868-B93A-4235-98D9-3793399E8454}" type="slidenum">
              <a:rPr lang="es-ES" smtClean="0">
                <a:latin typeface="Times New Roman" pitchFamily="84" charset="0"/>
                <a:ea typeface="ＭＳ Ｐゴシック" pitchFamily="84" charset="-128"/>
                <a:cs typeface="ＭＳ Ｐゴシック" pitchFamily="84" charset="-128"/>
              </a:rPr>
              <a:pPr defTabSz="921627"/>
              <a:t>4</a:t>
            </a:fld>
            <a:endParaRPr lang="es-ES" dirty="0">
              <a:latin typeface="Times New Roman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362370" name="Rectangle 7"/>
          <p:cNvSpPr txBox="1">
            <a:spLocks noGrp="1" noChangeArrowheads="1"/>
          </p:cNvSpPr>
          <p:nvPr/>
        </p:nvSpPr>
        <p:spPr bwMode="auto">
          <a:xfrm>
            <a:off x="3884754" y="8773012"/>
            <a:ext cx="2971697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79" tIns="46139" rIns="92279" bIns="46139" anchor="b">
            <a:prstTxWarp prst="textNoShape">
              <a:avLst/>
            </a:prstTxWarp>
          </a:bodyPr>
          <a:lstStyle/>
          <a:p>
            <a:pPr algn="r" defTabSz="921627"/>
            <a:fld id="{BAA1A7FC-90AF-4F3F-A1F2-9113DE54FD40}" type="slidenum">
              <a:rPr lang="es-ES" sz="1200"/>
              <a:pPr algn="r" defTabSz="921627"/>
              <a:t>4</a:t>
            </a:fld>
            <a:endParaRPr lang="es-ES" sz="1200" dirty="0"/>
          </a:p>
        </p:txBody>
      </p:sp>
      <p:sp>
        <p:nvSpPr>
          <p:cNvPr id="236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5600" y="692150"/>
            <a:ext cx="6151563" cy="3460750"/>
          </a:xfrm>
          <a:ln/>
        </p:spPr>
      </p:sp>
      <p:sp>
        <p:nvSpPr>
          <p:cNvPr id="2362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508" tIns="45254" rIns="90508" bIns="45254"/>
          <a:lstStyle/>
          <a:p>
            <a:pPr eaLnBrk="1" hangingPunct="1"/>
            <a:endParaRPr lang="es-CL" dirty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64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9EE42-F1B4-1167-0BB3-3370BA489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369" name="Rectangle 7">
            <a:extLst>
              <a:ext uri="{FF2B5EF4-FFF2-40B4-BE49-F238E27FC236}">
                <a16:creationId xmlns:a16="http://schemas.microsoft.com/office/drawing/2014/main" id="{F0F8ADE1-4AE7-0C4A-D882-013459F64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1627"/>
            <a:fld id="{47B3C868-B93A-4235-98D9-3793399E8454}" type="slidenum">
              <a:rPr lang="es-ES" smtClean="0">
                <a:latin typeface="Times New Roman" pitchFamily="84" charset="0"/>
                <a:ea typeface="ＭＳ Ｐゴシック" pitchFamily="84" charset="-128"/>
                <a:cs typeface="ＭＳ Ｐゴシック" pitchFamily="84" charset="-128"/>
              </a:rPr>
              <a:pPr defTabSz="921627"/>
              <a:t>15</a:t>
            </a:fld>
            <a:endParaRPr lang="es-ES" dirty="0">
              <a:latin typeface="Times New Roman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362370" name="Rectangle 7">
            <a:extLst>
              <a:ext uri="{FF2B5EF4-FFF2-40B4-BE49-F238E27FC236}">
                <a16:creationId xmlns:a16="http://schemas.microsoft.com/office/drawing/2014/main" id="{9EE778D8-D3EC-B25C-9B47-1F5E508D23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754" y="8773012"/>
            <a:ext cx="2971697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79" tIns="46139" rIns="92279" bIns="46139" anchor="b">
            <a:prstTxWarp prst="textNoShape">
              <a:avLst/>
            </a:prstTxWarp>
          </a:bodyPr>
          <a:lstStyle/>
          <a:p>
            <a:pPr algn="r" defTabSz="921627"/>
            <a:fld id="{BAA1A7FC-90AF-4F3F-A1F2-9113DE54FD40}" type="slidenum">
              <a:rPr lang="es-ES" sz="1200"/>
              <a:pPr algn="r" defTabSz="921627"/>
              <a:t>15</a:t>
            </a:fld>
            <a:endParaRPr lang="es-ES" sz="1200" dirty="0"/>
          </a:p>
        </p:txBody>
      </p:sp>
      <p:sp>
        <p:nvSpPr>
          <p:cNvPr id="2362371" name="Rectangle 2">
            <a:extLst>
              <a:ext uri="{FF2B5EF4-FFF2-40B4-BE49-F238E27FC236}">
                <a16:creationId xmlns:a16="http://schemas.microsoft.com/office/drawing/2014/main" id="{0E89CFC4-42CE-A1C8-DAB7-0C98E0EE7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5600" y="692150"/>
            <a:ext cx="6151563" cy="3460750"/>
          </a:xfrm>
          <a:ln/>
        </p:spPr>
      </p:sp>
      <p:sp>
        <p:nvSpPr>
          <p:cNvPr id="2362372" name="Rectangle 3">
            <a:extLst>
              <a:ext uri="{FF2B5EF4-FFF2-40B4-BE49-F238E27FC236}">
                <a16:creationId xmlns:a16="http://schemas.microsoft.com/office/drawing/2014/main" id="{E1795BE8-3D15-DFA3-5F90-AAC851DC6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508" tIns="45254" rIns="90508" bIns="45254"/>
          <a:lstStyle/>
          <a:p>
            <a:pPr eaLnBrk="1" hangingPunct="1"/>
            <a:endParaRPr lang="es-CL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6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A21DA-F258-4084-A751-E851F9436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88A279-35A6-4329-8B4B-4ED44ED59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E67443-9752-42A9-A69F-E04030BF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66E00-061D-4E95-8B3B-CD4813D0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B47B03-1275-4482-8C6F-F352486F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7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3185B-AF60-4D9A-B262-90761610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B66C07-C009-4511-A8CB-CF3F4CEC1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6B155F-2270-4461-97C6-101143FA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6EF144-03D4-4D75-8D63-99512A05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B8D980-C3A7-4F12-8699-72183089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4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649AD2-AFDA-44B1-9C48-90BDF8459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F7E275-BAD2-4E58-9F8A-B13D2E059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C4C852-43E4-4AC2-AD06-3EF51873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76369-C74B-4A98-9846-7596CF0D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6596DA-D8B5-435D-8114-6BB73AD4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8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1pPr marL="479988" indent="-479988"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defRPr sz="2400"/>
            </a:lvl1pPr>
            <a:lvl2pPr marL="478355" indent="0">
              <a:spcAft>
                <a:spcPts val="533"/>
              </a:spcAft>
              <a:buClr>
                <a:schemeClr val="bg2"/>
              </a:buClr>
              <a:buFont typeface="+mj-lt"/>
              <a:buNone/>
              <a:defRPr sz="2400">
                <a:solidFill>
                  <a:schemeClr val="tx1"/>
                </a:solidFill>
              </a:defRPr>
            </a:lvl2pPr>
            <a:lvl3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3pPr>
            <a:lvl4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4pPr>
            <a:lvl5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5pPr>
            <a:lvl6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6pPr>
            <a:lvl7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7pPr>
            <a:lvl8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8pPr>
            <a:lvl9pPr marL="479988" indent="0">
              <a:spcAft>
                <a:spcPts val="1600"/>
              </a:spcAft>
              <a:buFontTx/>
              <a:buNone/>
              <a:defRPr sz="2400">
                <a:solidFill>
                  <a:schemeClr val="bg2"/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75743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4440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4009F-FEFD-425C-8451-B7B5D13C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6188C8-9737-4A86-9902-577A6FA36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5AE34A-F766-4ED7-8EE2-990246686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783505-F78E-4020-BB1C-165F3C2C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B4BF7-31F6-4551-BC0C-230D4F72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8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C0CA0-B429-48D8-93D3-6337EFA58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9CC8AA-30C6-420F-A003-E9721E415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CD27DE-9E01-4076-881D-41E26D41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2BC39-B09E-431A-AF62-BA20C321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2EE797-131C-48C2-9F1B-2F289F7C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1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3B4E2-20D9-4ABC-859B-B1B5923B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EDDCFE-80E6-4F53-9810-2B0B4138B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F2373E-E451-420E-A7CA-08188FD81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BD0B32-A55F-4D3F-9ED0-9A34CFD0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9AC74-0C05-489D-8FA4-4B9A93541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89C2B5-1382-4558-AECC-F2BC7F92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8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5C4EB-6E6A-479E-BDC2-D8D0FFCE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CE366-AD4B-4145-859A-051BCFE4C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FB0000-F400-45F8-A0F6-B3B2008BF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CC020B-B7B1-4EAD-BEEF-BDC86D227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88E877-B983-4579-9068-15BAC2BFE1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7D4EFA-7B6A-434C-A004-EFBCDB82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C309CF-DC45-4B22-9516-C0953420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1B6B94-8BA2-4F2F-B2C0-0518B273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6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A34BE-435C-45C5-B1B2-54F7D84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5CB0F7-5162-4F70-B9DF-F4E80695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99673F-B64F-4D05-B9AE-19AA7200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B04843-1A56-47EA-B45E-E68D6F7C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9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8B795D-4372-4CAF-BE58-3DFDDFFA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D26410-DFD1-41D5-A8E2-F97E9372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7243B2-A957-48C8-ABA1-0B145F74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0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41111-9A2E-4E57-8CA4-1756D198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47CBE-2246-4BB2-A694-E07B18A6D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082227-E1DD-4A50-BF45-F7980FE72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FFF23A-B4DD-44C0-9C12-E520FE90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AD3A22-74D1-49F6-B151-AC6EC47E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EA7823-6AC0-47E7-8384-5583038F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0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F275C-75DA-49B8-A17F-BB305FAE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9B0C00-C4C3-4700-8472-6A1949F9D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31E169-4E5F-4720-861B-7F804EA17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B57178-DF2E-4B32-ADDA-6633DC1F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241283-971E-45C7-A88D-9D980B9F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CB2D1A-80DC-45B8-8D9A-334FBCDD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266B7C-3290-4C6A-A010-CCAD3771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EAA9BE-65E5-489E-B1D5-2BDE393E9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DA9770-40F1-4B32-85B7-FA8494F04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D3DA-853D-467A-9F74-4A42FFC5BE09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430213-33E8-4016-84F1-9E494DECF0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BAF55A-CB72-456C-B923-AF8C1D239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E60E-083D-4AD9-A03F-B49774AE6D8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3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57208-2E61-49B8-81D9-8CCF18716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5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L" sz="3600" dirty="0"/>
            </a:br>
            <a:r>
              <a:rPr lang="es-CL" sz="3100" dirty="0"/>
              <a:t>  </a:t>
            </a:r>
            <a:br>
              <a:rPr lang="es-CL" sz="3100" dirty="0"/>
            </a:br>
            <a:br>
              <a:rPr lang="es-CL" sz="3100" dirty="0"/>
            </a:br>
            <a:br>
              <a:rPr lang="es-CL" sz="3100" dirty="0"/>
            </a:br>
            <a:br>
              <a:rPr lang="es-CL" sz="3100" dirty="0"/>
            </a:br>
            <a:br>
              <a:rPr lang="es-CL" sz="3100" dirty="0"/>
            </a:br>
            <a:br>
              <a:rPr lang="es-CL" sz="3100" dirty="0"/>
            </a:br>
            <a:r>
              <a:rPr lang="es-CL" sz="3600" dirty="0"/>
              <a:t>Chilenos y Migrantes: Encuentros y Desencuentros</a:t>
            </a:r>
            <a:br>
              <a:rPr lang="es-CL" sz="3600" dirty="0"/>
            </a:br>
            <a:br>
              <a:rPr lang="es-CL" sz="3600" dirty="0"/>
            </a:br>
            <a:r>
              <a:rPr lang="es-CL" sz="3100" dirty="0"/>
              <a:t>Análisis Encuesta Bicentenario UC 2023</a:t>
            </a:r>
            <a:br>
              <a:rPr lang="es-CL" sz="2700" dirty="0"/>
            </a:br>
            <a:r>
              <a:rPr lang="es-CL" sz="2700" dirty="0"/>
              <a:t> </a:t>
            </a:r>
            <a:br>
              <a:rPr lang="es-CL" sz="2700" dirty="0"/>
            </a:br>
            <a:br>
              <a:rPr lang="es-CL" sz="2700" dirty="0"/>
            </a:br>
            <a:r>
              <a:rPr lang="es-CL" sz="2700" dirty="0"/>
              <a:t>Roberto Méndez</a:t>
            </a:r>
            <a:br>
              <a:rPr lang="es-CL" sz="2700" dirty="0"/>
            </a:br>
            <a:r>
              <a:rPr lang="es-CL" sz="2700" dirty="0"/>
              <a:t>Escuela de Gobierno UC</a:t>
            </a:r>
            <a:br>
              <a:rPr lang="es-CL" sz="2700" dirty="0"/>
            </a:br>
            <a:r>
              <a:rPr lang="es-CL" sz="2700" dirty="0"/>
              <a:t>13  Junio 2024</a:t>
            </a:r>
            <a:br>
              <a:rPr lang="es-CL" sz="2700" dirty="0"/>
            </a:br>
            <a:br>
              <a:rPr lang="es-CL" sz="3100" dirty="0"/>
            </a:br>
            <a:br>
              <a:rPr lang="es-CL" sz="3100" dirty="0"/>
            </a:br>
            <a:r>
              <a:rPr lang="es-CL" sz="3100" dirty="0"/>
              <a:t> </a:t>
            </a:r>
            <a:endParaRPr lang="en-US" sz="3600" dirty="0"/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E3E7A898-FAB6-4DAF-9FE5-EA6723471F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8" r="46075" b="71838"/>
          <a:stretch/>
        </p:blipFill>
        <p:spPr>
          <a:xfrm>
            <a:off x="9798019" y="522640"/>
            <a:ext cx="1704534" cy="104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24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802" y="185143"/>
            <a:ext cx="9504732" cy="768140"/>
          </a:xfrm>
        </p:spPr>
        <p:txBody>
          <a:bodyPr>
            <a:normAutofit/>
          </a:bodyPr>
          <a:lstStyle/>
          <a:p>
            <a:r>
              <a:rPr lang="es-ES" sz="2400" b="1" dirty="0"/>
              <a:t>¿Qué tan de acuerdo está con las siguientes afirmaciones que se dicen habitualmente sobre los inmigrantes en Chile? </a:t>
            </a:r>
            <a:endParaRPr lang="es-CL" sz="2400" b="1" dirty="0"/>
          </a:p>
        </p:txBody>
      </p:sp>
      <p:sp>
        <p:nvSpPr>
          <p:cNvPr id="10" name="27 Rectángulo">
            <a:extLst>
              <a:ext uri="{FF2B5EF4-FFF2-40B4-BE49-F238E27FC236}">
                <a16:creationId xmlns:a16="http://schemas.microsoft.com/office/drawing/2014/main" id="{18DACAE1-C543-E847-A5D5-ADFE41F15F06}"/>
              </a:ext>
            </a:extLst>
          </p:cNvPr>
          <p:cNvSpPr/>
          <p:nvPr/>
        </p:nvSpPr>
        <p:spPr>
          <a:xfrm>
            <a:off x="430830" y="3154326"/>
            <a:ext cx="1440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19170">
              <a:defRPr/>
            </a:pPr>
            <a:r>
              <a:rPr lang="es-CL" sz="12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%Muy de acuerdo + acuerdo</a:t>
            </a:r>
          </a:p>
        </p:txBody>
      </p:sp>
      <p:sp>
        <p:nvSpPr>
          <p:cNvPr id="11" name="28 Rectángulo">
            <a:extLst>
              <a:ext uri="{FF2B5EF4-FFF2-40B4-BE49-F238E27FC236}">
                <a16:creationId xmlns:a16="http://schemas.microsoft.com/office/drawing/2014/main" id="{1CE7D226-950C-074B-AF0A-99B42590FEFC}"/>
              </a:ext>
            </a:extLst>
          </p:cNvPr>
          <p:cNvSpPr/>
          <p:nvPr/>
        </p:nvSpPr>
        <p:spPr>
          <a:xfrm>
            <a:off x="479028" y="4194539"/>
            <a:ext cx="1440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19170">
              <a:defRPr/>
            </a:pPr>
            <a:r>
              <a:rPr lang="es-CL" sz="12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%Muy en desacuerdo + en desacuerdo</a:t>
            </a: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471BCFEB-2398-404E-B8DA-9173513971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159771"/>
              </p:ext>
            </p:extLst>
          </p:nvPr>
        </p:nvGraphicFramePr>
        <p:xfrm>
          <a:off x="1967426" y="1381331"/>
          <a:ext cx="8431441" cy="562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4" name="79 Grupo">
            <a:extLst>
              <a:ext uri="{FF2B5EF4-FFF2-40B4-BE49-F238E27FC236}">
                <a16:creationId xmlns:a16="http://schemas.microsoft.com/office/drawing/2014/main" id="{F0FF1033-3381-2B47-863B-0AC6D9AEA5E2}"/>
              </a:ext>
            </a:extLst>
          </p:cNvPr>
          <p:cNvGrpSpPr/>
          <p:nvPr/>
        </p:nvGrpSpPr>
        <p:grpSpPr>
          <a:xfrm>
            <a:off x="8367412" y="6563133"/>
            <a:ext cx="3138243" cy="219447"/>
            <a:chOff x="3546879" y="4907905"/>
            <a:chExt cx="5170219" cy="144016"/>
          </a:xfrm>
        </p:grpSpPr>
        <p:sp>
          <p:nvSpPr>
            <p:cNvPr id="15" name="12 CuadroTexto">
              <a:extLst>
                <a:ext uri="{FF2B5EF4-FFF2-40B4-BE49-F238E27FC236}">
                  <a16:creationId xmlns:a16="http://schemas.microsoft.com/office/drawing/2014/main" id="{202C8823-D37E-EF47-B643-35D68A5741F8}"/>
                </a:ext>
              </a:extLst>
            </p:cNvPr>
            <p:cNvSpPr txBox="1"/>
            <p:nvPr/>
          </p:nvSpPr>
          <p:spPr>
            <a:xfrm>
              <a:off x="3813490" y="4919544"/>
              <a:ext cx="4903608" cy="9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400"/>
                </a:spcBef>
              </a:pPr>
              <a:r>
                <a:rPr lang="es-CL" sz="933" dirty="0">
                  <a:solidFill>
                    <a:srgbClr val="FFFFFF">
                      <a:lumMod val="50000"/>
                    </a:srgbClr>
                  </a:solidFill>
                  <a:cs typeface="Arial" pitchFamily="34" charset="0"/>
                </a:rPr>
                <a:t>Diferencias significativas respecto a medición anterior</a:t>
              </a:r>
            </a:p>
          </p:txBody>
        </p:sp>
        <p:cxnSp>
          <p:nvCxnSpPr>
            <p:cNvPr id="17" name="13 Conector recto de flecha">
              <a:extLst>
                <a:ext uri="{FF2B5EF4-FFF2-40B4-BE49-F238E27FC236}">
                  <a16:creationId xmlns:a16="http://schemas.microsoft.com/office/drawing/2014/main" id="{407D7896-91E2-664E-9327-E9504D2C92D0}"/>
                </a:ext>
              </a:extLst>
            </p:cNvPr>
            <p:cNvCxnSpPr/>
            <p:nvPr/>
          </p:nvCxnSpPr>
          <p:spPr>
            <a:xfrm>
              <a:off x="3676233" y="4907905"/>
              <a:ext cx="0" cy="14401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5 Conector recto de flecha">
              <a:extLst>
                <a:ext uri="{FF2B5EF4-FFF2-40B4-BE49-F238E27FC236}">
                  <a16:creationId xmlns:a16="http://schemas.microsoft.com/office/drawing/2014/main" id="{F2A3F20E-823F-4E48-96FA-C76DCEF74EE0}"/>
                </a:ext>
              </a:extLst>
            </p:cNvPr>
            <p:cNvCxnSpPr/>
            <p:nvPr/>
          </p:nvCxnSpPr>
          <p:spPr>
            <a:xfrm>
              <a:off x="3546879" y="4907905"/>
              <a:ext cx="0" cy="144016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15 Conector recto de flecha">
            <a:extLst>
              <a:ext uri="{FF2B5EF4-FFF2-40B4-BE49-F238E27FC236}">
                <a16:creationId xmlns:a16="http://schemas.microsoft.com/office/drawing/2014/main" id="{7DD7B947-93C8-8620-C55B-041AD10AFD30}"/>
              </a:ext>
            </a:extLst>
          </p:cNvPr>
          <p:cNvCxnSpPr/>
          <p:nvPr/>
        </p:nvCxnSpPr>
        <p:spPr>
          <a:xfrm>
            <a:off x="10056421" y="2715470"/>
            <a:ext cx="0" cy="219447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9 Conector recto">
            <a:extLst>
              <a:ext uri="{FF2B5EF4-FFF2-40B4-BE49-F238E27FC236}">
                <a16:creationId xmlns:a16="http://schemas.microsoft.com/office/drawing/2014/main" id="{45413F6D-CEA2-4A19-C50D-DC1C25905FEA}"/>
              </a:ext>
            </a:extLst>
          </p:cNvPr>
          <p:cNvCxnSpPr>
            <a:cxnSpLocks/>
          </p:cNvCxnSpPr>
          <p:nvPr/>
        </p:nvCxnSpPr>
        <p:spPr>
          <a:xfrm>
            <a:off x="334434" y="1076248"/>
            <a:ext cx="8996310" cy="0"/>
          </a:xfrm>
          <a:prstGeom prst="line">
            <a:avLst/>
          </a:prstGeom>
          <a:ln w="22225">
            <a:solidFill>
              <a:srgbClr val="297FE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8 Rectángulo">
            <a:extLst>
              <a:ext uri="{FF2B5EF4-FFF2-40B4-BE49-F238E27FC236}">
                <a16:creationId xmlns:a16="http://schemas.microsoft.com/office/drawing/2014/main" id="{9C28F538-FC8B-4BC6-2C21-0C9859FE95D4}"/>
              </a:ext>
            </a:extLst>
          </p:cNvPr>
          <p:cNvSpPr/>
          <p:nvPr/>
        </p:nvSpPr>
        <p:spPr>
          <a:xfrm>
            <a:off x="334434" y="1128044"/>
            <a:ext cx="277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66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9214"/>
            <a:ext cx="10515600" cy="1325563"/>
          </a:xfrm>
        </p:spPr>
        <p:txBody>
          <a:bodyPr>
            <a:noAutofit/>
          </a:bodyPr>
          <a:lstStyle/>
          <a:p>
            <a:r>
              <a:rPr lang="es-CL" sz="2800" b="1" dirty="0"/>
              <a:t>No se observa aumento en  la proporción de población que afirma haber experimentado personalmente conflictos  con personas migrantes.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32786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802" y="185143"/>
            <a:ext cx="7270588" cy="768140"/>
          </a:xfrm>
        </p:spPr>
        <p:txBody>
          <a:bodyPr/>
          <a:lstStyle/>
          <a:p>
            <a:r>
              <a:rPr lang="es-ES" sz="2100" dirty="0"/>
              <a:t>¿Con qué frecuencia ha tenido malas experiencias con personas inmigrantes…?</a:t>
            </a:r>
            <a:endParaRPr lang="es-CL" sz="2100" dirty="0"/>
          </a:p>
        </p:txBody>
      </p:sp>
      <p:sp>
        <p:nvSpPr>
          <p:cNvPr id="10" name="27 Rectángulo">
            <a:extLst>
              <a:ext uri="{FF2B5EF4-FFF2-40B4-BE49-F238E27FC236}">
                <a16:creationId xmlns:a16="http://schemas.microsoft.com/office/drawing/2014/main" id="{18DACAE1-C543-E847-A5D5-ADFE41F15F06}"/>
              </a:ext>
            </a:extLst>
          </p:cNvPr>
          <p:cNvSpPr/>
          <p:nvPr/>
        </p:nvSpPr>
        <p:spPr>
          <a:xfrm>
            <a:off x="2626896" y="2929749"/>
            <a:ext cx="1440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19170">
              <a:defRPr/>
            </a:pPr>
            <a:r>
              <a:rPr lang="es-CL" sz="1200" dirty="0">
                <a:solidFill>
                  <a:srgbClr val="FFFFFF">
                    <a:lumMod val="50000"/>
                  </a:srgbClr>
                </a:solidFill>
                <a:latin typeface="Arial"/>
              </a:rPr>
              <a:t>%Siempre + Casi siempre</a:t>
            </a:r>
          </a:p>
        </p:txBody>
      </p:sp>
      <p:sp>
        <p:nvSpPr>
          <p:cNvPr id="11" name="28 Rectángulo">
            <a:extLst>
              <a:ext uri="{FF2B5EF4-FFF2-40B4-BE49-F238E27FC236}">
                <a16:creationId xmlns:a16="http://schemas.microsoft.com/office/drawing/2014/main" id="{1CE7D226-950C-074B-AF0A-99B42590FEFC}"/>
              </a:ext>
            </a:extLst>
          </p:cNvPr>
          <p:cNvSpPr/>
          <p:nvPr/>
        </p:nvSpPr>
        <p:spPr>
          <a:xfrm>
            <a:off x="2586065" y="4207929"/>
            <a:ext cx="1440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19170">
              <a:defRPr/>
            </a:pPr>
            <a:r>
              <a:rPr lang="es-CL" sz="1200" dirty="0">
                <a:solidFill>
                  <a:srgbClr val="FFFFFF">
                    <a:lumMod val="50000"/>
                  </a:srgbClr>
                </a:solidFill>
                <a:latin typeface="Arial"/>
              </a:rPr>
              <a:t>%Nunca + Casi nunca</a:t>
            </a: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471BCFEB-2398-404E-B8DA-9173513971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122664"/>
              </p:ext>
            </p:extLst>
          </p:nvPr>
        </p:nvGraphicFramePr>
        <p:xfrm>
          <a:off x="4271747" y="2180827"/>
          <a:ext cx="4390776" cy="422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B8D07246-FBA4-6C48-92CF-6732877E74B0}"/>
              </a:ext>
            </a:extLst>
          </p:cNvPr>
          <p:cNvSpPr/>
          <p:nvPr/>
        </p:nvSpPr>
        <p:spPr>
          <a:xfrm>
            <a:off x="4026265" y="1526470"/>
            <a:ext cx="4392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s-CL" sz="1600" b="1" dirty="0">
                <a:solidFill>
                  <a:srgbClr val="000000"/>
                </a:solidFill>
              </a:rPr>
              <a:t>Frecuencia con que ha tenido malas experiencias con personas inmigrantes tales como desacuerdos, tensiones, peleas o conflictos</a:t>
            </a:r>
          </a:p>
        </p:txBody>
      </p:sp>
      <p:sp>
        <p:nvSpPr>
          <p:cNvPr id="16" name="CuadroTexto 1">
            <a:extLst>
              <a:ext uri="{FF2B5EF4-FFF2-40B4-BE49-F238E27FC236}">
                <a16:creationId xmlns:a16="http://schemas.microsoft.com/office/drawing/2014/main" id="{1F0D0846-28EE-7442-AAB2-A3BD2D2C3A19}"/>
              </a:ext>
            </a:extLst>
          </p:cNvPr>
          <p:cNvSpPr txBox="1"/>
          <p:nvPr/>
        </p:nvSpPr>
        <p:spPr>
          <a:xfrm>
            <a:off x="7440187" y="4471484"/>
            <a:ext cx="262203" cy="30718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</a:pPr>
            <a:endParaRPr lang="es-CL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79 Grupo">
            <a:extLst>
              <a:ext uri="{FF2B5EF4-FFF2-40B4-BE49-F238E27FC236}">
                <a16:creationId xmlns:a16="http://schemas.microsoft.com/office/drawing/2014/main" id="{4FD4FE55-35C1-3B46-8F63-62A386D9F8AD}"/>
              </a:ext>
            </a:extLst>
          </p:cNvPr>
          <p:cNvGrpSpPr/>
          <p:nvPr/>
        </p:nvGrpSpPr>
        <p:grpSpPr>
          <a:xfrm>
            <a:off x="8418452" y="6490405"/>
            <a:ext cx="3138243" cy="219447"/>
            <a:chOff x="3546879" y="4907905"/>
            <a:chExt cx="5170219" cy="144016"/>
          </a:xfrm>
        </p:grpSpPr>
        <p:sp>
          <p:nvSpPr>
            <p:cNvPr id="17" name="12 CuadroTexto">
              <a:extLst>
                <a:ext uri="{FF2B5EF4-FFF2-40B4-BE49-F238E27FC236}">
                  <a16:creationId xmlns:a16="http://schemas.microsoft.com/office/drawing/2014/main" id="{74AE218E-9D61-0B48-ACE1-BA9F3A328EF4}"/>
                </a:ext>
              </a:extLst>
            </p:cNvPr>
            <p:cNvSpPr txBox="1"/>
            <p:nvPr/>
          </p:nvSpPr>
          <p:spPr>
            <a:xfrm>
              <a:off x="3813490" y="4919544"/>
              <a:ext cx="4903608" cy="9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400"/>
                </a:spcBef>
              </a:pPr>
              <a:r>
                <a:rPr lang="es-CL" sz="933" dirty="0">
                  <a:solidFill>
                    <a:srgbClr val="FFFFFF">
                      <a:lumMod val="50000"/>
                    </a:srgbClr>
                  </a:solidFill>
                  <a:cs typeface="Arial" pitchFamily="34" charset="0"/>
                </a:rPr>
                <a:t>Diferencias significativas respecto a medición anterior</a:t>
              </a:r>
            </a:p>
          </p:txBody>
        </p:sp>
        <p:cxnSp>
          <p:nvCxnSpPr>
            <p:cNvPr id="18" name="13 Conector recto de flecha">
              <a:extLst>
                <a:ext uri="{FF2B5EF4-FFF2-40B4-BE49-F238E27FC236}">
                  <a16:creationId xmlns:a16="http://schemas.microsoft.com/office/drawing/2014/main" id="{C739C774-4F2C-034E-93B6-B06FFDE9C9F1}"/>
                </a:ext>
              </a:extLst>
            </p:cNvPr>
            <p:cNvCxnSpPr/>
            <p:nvPr/>
          </p:nvCxnSpPr>
          <p:spPr>
            <a:xfrm>
              <a:off x="3676233" y="4907905"/>
              <a:ext cx="0" cy="14401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5 Conector recto de flecha">
              <a:extLst>
                <a:ext uri="{FF2B5EF4-FFF2-40B4-BE49-F238E27FC236}">
                  <a16:creationId xmlns:a16="http://schemas.microsoft.com/office/drawing/2014/main" id="{7EAD5599-9891-E843-AA5A-1727B00F521C}"/>
                </a:ext>
              </a:extLst>
            </p:cNvPr>
            <p:cNvCxnSpPr/>
            <p:nvPr/>
          </p:nvCxnSpPr>
          <p:spPr>
            <a:xfrm>
              <a:off x="3546879" y="4907905"/>
              <a:ext cx="0" cy="144016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9 Conector recto">
            <a:extLst>
              <a:ext uri="{FF2B5EF4-FFF2-40B4-BE49-F238E27FC236}">
                <a16:creationId xmlns:a16="http://schemas.microsoft.com/office/drawing/2014/main" id="{47CE5321-140F-A3ED-B318-A707DDF41F3E}"/>
              </a:ext>
            </a:extLst>
          </p:cNvPr>
          <p:cNvCxnSpPr>
            <a:cxnSpLocks/>
          </p:cNvCxnSpPr>
          <p:nvPr/>
        </p:nvCxnSpPr>
        <p:spPr>
          <a:xfrm>
            <a:off x="334434" y="1076248"/>
            <a:ext cx="8996310" cy="0"/>
          </a:xfrm>
          <a:prstGeom prst="line">
            <a:avLst/>
          </a:prstGeom>
          <a:ln w="22225">
            <a:solidFill>
              <a:srgbClr val="297FE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8 Rectángulo">
            <a:extLst>
              <a:ext uri="{FF2B5EF4-FFF2-40B4-BE49-F238E27FC236}">
                <a16:creationId xmlns:a16="http://schemas.microsoft.com/office/drawing/2014/main" id="{680B07D1-FE08-C9AA-C3E9-6929A3B0DA7B}"/>
              </a:ext>
            </a:extLst>
          </p:cNvPr>
          <p:cNvSpPr/>
          <p:nvPr/>
        </p:nvSpPr>
        <p:spPr>
          <a:xfrm>
            <a:off x="334434" y="1128044"/>
            <a:ext cx="277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r>
              <a:rPr lang="es-CL" sz="2800" dirty="0"/>
              <a:t>Pero algo cambió después de la pandemia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5990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A2863-18D3-37AF-E8B5-8866D2322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463F6-85FD-E7AD-B44E-E5DED09C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2" y="185143"/>
            <a:ext cx="9626598" cy="768140"/>
          </a:xfrm>
        </p:spPr>
        <p:txBody>
          <a:bodyPr>
            <a:normAutofit fontScale="90000"/>
          </a:bodyPr>
          <a:lstStyle/>
          <a:p>
            <a:r>
              <a:rPr lang="es-ES" sz="2800" b="1" dirty="0"/>
              <a:t>En su opinión, cuán de acuerdo está Ud. con que el aumento de personas migrantes en Chile… (2023</a:t>
            </a:r>
            <a:r>
              <a:rPr lang="es-419" sz="2800" b="1" dirty="0"/>
              <a:t>)</a:t>
            </a:r>
            <a:endParaRPr lang="es-CL" sz="2800" b="1" dirty="0"/>
          </a:p>
        </p:txBody>
      </p:sp>
      <p:sp>
        <p:nvSpPr>
          <p:cNvPr id="16" name="CuadroTexto 1">
            <a:extLst>
              <a:ext uri="{FF2B5EF4-FFF2-40B4-BE49-F238E27FC236}">
                <a16:creationId xmlns:a16="http://schemas.microsoft.com/office/drawing/2014/main" id="{91648CD4-C17C-D427-CDB2-06EA0FFD11FE}"/>
              </a:ext>
            </a:extLst>
          </p:cNvPr>
          <p:cNvSpPr txBox="1"/>
          <p:nvPr/>
        </p:nvSpPr>
        <p:spPr>
          <a:xfrm>
            <a:off x="7440187" y="4471484"/>
            <a:ext cx="262203" cy="30718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</a:pPr>
            <a:endParaRPr lang="es-CL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7958A8B-1282-5711-A30C-19B69ACAAB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1214016"/>
              </p:ext>
            </p:extLst>
          </p:nvPr>
        </p:nvGraphicFramePr>
        <p:xfrm>
          <a:off x="1679389" y="2180700"/>
          <a:ext cx="8929233" cy="3957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9 Conector recto">
            <a:extLst>
              <a:ext uri="{FF2B5EF4-FFF2-40B4-BE49-F238E27FC236}">
                <a16:creationId xmlns:a16="http://schemas.microsoft.com/office/drawing/2014/main" id="{32B3DF20-7775-66BA-E820-445350784D2A}"/>
              </a:ext>
            </a:extLst>
          </p:cNvPr>
          <p:cNvCxnSpPr>
            <a:cxnSpLocks/>
          </p:cNvCxnSpPr>
          <p:nvPr/>
        </p:nvCxnSpPr>
        <p:spPr>
          <a:xfrm>
            <a:off x="334434" y="1076248"/>
            <a:ext cx="8996310" cy="0"/>
          </a:xfrm>
          <a:prstGeom prst="line">
            <a:avLst/>
          </a:prstGeom>
          <a:ln w="22225">
            <a:solidFill>
              <a:srgbClr val="297FE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8 Rectángulo">
            <a:extLst>
              <a:ext uri="{FF2B5EF4-FFF2-40B4-BE49-F238E27FC236}">
                <a16:creationId xmlns:a16="http://schemas.microsoft.com/office/drawing/2014/main" id="{1DF35F33-3ACF-EFE7-465A-D6BF1D8FA067}"/>
              </a:ext>
            </a:extLst>
          </p:cNvPr>
          <p:cNvSpPr/>
          <p:nvPr/>
        </p:nvSpPr>
        <p:spPr>
          <a:xfrm>
            <a:off x="334434" y="1128044"/>
            <a:ext cx="277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47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FA8B5-E959-1EFA-566C-1E7CDF59A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8 CuadroTexto">
            <a:extLst>
              <a:ext uri="{FF2B5EF4-FFF2-40B4-BE49-F238E27FC236}">
                <a16:creationId xmlns:a16="http://schemas.microsoft.com/office/drawing/2014/main" id="{BC4542E8-EC0A-05F5-E3AA-AC2D52A3FC63}"/>
              </a:ext>
            </a:extLst>
          </p:cNvPr>
          <p:cNvSpPr txBox="1"/>
          <p:nvPr/>
        </p:nvSpPr>
        <p:spPr>
          <a:xfrm>
            <a:off x="431802" y="1484545"/>
            <a:ext cx="4320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</a:pPr>
            <a:r>
              <a:rPr lang="es-CL" sz="1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 Mucho + Bastante</a:t>
            </a:r>
          </a:p>
        </p:txBody>
      </p:sp>
      <p:sp>
        <p:nvSpPr>
          <p:cNvPr id="21" name="15 Título">
            <a:extLst>
              <a:ext uri="{FF2B5EF4-FFF2-40B4-BE49-F238E27FC236}">
                <a16:creationId xmlns:a16="http://schemas.microsoft.com/office/drawing/2014/main" id="{A8779602-BB7A-FE44-3004-147B51A5D630}"/>
              </a:ext>
            </a:extLst>
          </p:cNvPr>
          <p:cNvSpPr txBox="1">
            <a:spLocks/>
          </p:cNvSpPr>
          <p:nvPr/>
        </p:nvSpPr>
        <p:spPr bwMode="gray">
          <a:xfrm>
            <a:off x="431802" y="187771"/>
            <a:ext cx="9504732" cy="7681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s-ES" sz="2667" dirty="0">
              <a:cs typeface="Arial" pitchFamily="34" charset="0"/>
            </a:endParaRPr>
          </a:p>
          <a:p>
            <a:pPr>
              <a:defRPr/>
            </a:pPr>
            <a:endParaRPr lang="es-ES" sz="2667" dirty="0">
              <a:cs typeface="Arial" pitchFamily="34" charset="0"/>
            </a:endParaRPr>
          </a:p>
          <a:p>
            <a:pPr>
              <a:defRPr/>
            </a:pPr>
            <a:endParaRPr lang="es-ES" sz="2667" dirty="0">
              <a:cs typeface="Arial" pitchFamily="34" charset="0"/>
            </a:endParaRPr>
          </a:p>
          <a:p>
            <a:pPr>
              <a:defRPr/>
            </a:pPr>
            <a:r>
              <a:rPr lang="es-ES" sz="2100" dirty="0">
                <a:cs typeface="Arial" pitchFamily="34" charset="0"/>
              </a:rPr>
              <a:t>¿Cuánto temor le producen las siguientes situaciones?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1CD5BFF-59FF-3774-E3FE-9D7235E140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6857417"/>
              </p:ext>
            </p:extLst>
          </p:nvPr>
        </p:nvGraphicFramePr>
        <p:xfrm>
          <a:off x="2335762" y="2139062"/>
          <a:ext cx="7520477" cy="394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" name="9 Conector recto">
            <a:extLst>
              <a:ext uri="{FF2B5EF4-FFF2-40B4-BE49-F238E27FC236}">
                <a16:creationId xmlns:a16="http://schemas.microsoft.com/office/drawing/2014/main" id="{B9C4170E-DF21-24C6-7781-8C41BD84757F}"/>
              </a:ext>
            </a:extLst>
          </p:cNvPr>
          <p:cNvCxnSpPr>
            <a:cxnSpLocks/>
          </p:cNvCxnSpPr>
          <p:nvPr/>
        </p:nvCxnSpPr>
        <p:spPr>
          <a:xfrm>
            <a:off x="334434" y="1076248"/>
            <a:ext cx="8996310" cy="0"/>
          </a:xfrm>
          <a:prstGeom prst="line">
            <a:avLst/>
          </a:prstGeom>
          <a:ln w="22225">
            <a:solidFill>
              <a:srgbClr val="297FE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8 Rectángulo">
            <a:extLst>
              <a:ext uri="{FF2B5EF4-FFF2-40B4-BE49-F238E27FC236}">
                <a16:creationId xmlns:a16="http://schemas.microsoft.com/office/drawing/2014/main" id="{BD377946-3AE8-474D-7367-2CEB0D8E9F33}"/>
              </a:ext>
            </a:extLst>
          </p:cNvPr>
          <p:cNvSpPr/>
          <p:nvPr/>
        </p:nvSpPr>
        <p:spPr>
          <a:xfrm>
            <a:off x="334434" y="1128044"/>
            <a:ext cx="277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4EAEF01-906A-25E2-D3AA-6BF2761A0937}"/>
              </a:ext>
            </a:extLst>
          </p:cNvPr>
          <p:cNvSpPr txBox="1"/>
          <p:nvPr/>
        </p:nvSpPr>
        <p:spPr>
          <a:xfrm>
            <a:off x="3321625" y="1484545"/>
            <a:ext cx="65346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0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“Caminar por un lugar de la ciudad donde vivan inmigrantes”</a:t>
            </a:r>
            <a:r>
              <a:rPr lang="es-CL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079519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19D98-13E9-4093-9D24-D08FB6282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04" y="2466300"/>
            <a:ext cx="10515600" cy="1325563"/>
          </a:xfrm>
        </p:spPr>
        <p:txBody>
          <a:bodyPr>
            <a:noAutofit/>
          </a:bodyPr>
          <a:lstStyle/>
          <a:p>
            <a:r>
              <a:rPr lang="es-CL" sz="5400" dirty="0"/>
              <a:t>¿Hay indicios de discriminación?</a:t>
            </a:r>
            <a:br>
              <a:rPr lang="es-CL" sz="5400" dirty="0"/>
            </a:br>
            <a:r>
              <a:rPr lang="es-CL" sz="5400" dirty="0"/>
              <a:t>¿Qué dicen los migrantes?</a:t>
            </a:r>
            <a:br>
              <a:rPr lang="es-CL" sz="5400" dirty="0"/>
            </a:br>
            <a:br>
              <a:rPr lang="es-CL" sz="2400" dirty="0"/>
            </a:br>
            <a:r>
              <a:rPr lang="es-CL" sz="2400" dirty="0"/>
              <a:t>(Nota: la opinión de “Migrantes” corresponde a un grupo de 108 personas de la muestra de Encuesta Bicentenario, residentes en Chile y de nacionalidad extranjera)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2043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4EAA5-FC0D-92D9-34DB-40B81F80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38"/>
            <a:ext cx="10348609" cy="1882588"/>
          </a:xfrm>
        </p:spPr>
        <p:txBody>
          <a:bodyPr>
            <a:noAutofit/>
          </a:bodyPr>
          <a:lstStyle/>
          <a:p>
            <a:r>
              <a:rPr lang="es-CL" sz="2800" dirty="0"/>
              <a:t>Durante los últimos 12 meses, en su vida diaria, ¿cuán frecuentemente le ocurrió…?</a:t>
            </a:r>
            <a:br>
              <a:rPr lang="es-CL" sz="2800" dirty="0"/>
            </a:br>
            <a:r>
              <a:rPr lang="es-CL" sz="2800" b="1" dirty="0"/>
              <a:t>“Lo trataron en forma menos cortés  que a otras personas”</a:t>
            </a:r>
            <a:br>
              <a:rPr lang="es-CL" sz="2800" b="1" dirty="0"/>
            </a:br>
            <a:br>
              <a:rPr lang="es-CL" sz="2800" dirty="0"/>
            </a:br>
            <a:r>
              <a:rPr lang="es-CL" sz="2400" dirty="0"/>
              <a:t>(% que responde: A veces, A menudo, Frecuentemente, Siempre)</a:t>
            </a:r>
            <a:endParaRPr lang="en-US" sz="28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E052C95-3B6A-2631-D0FE-487CBD1F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87173"/>
              </p:ext>
            </p:extLst>
          </p:nvPr>
        </p:nvGraphicFramePr>
        <p:xfrm>
          <a:off x="838200" y="207622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6AE55F1E-1702-2C2D-7448-46BEDB86E109}"/>
              </a:ext>
            </a:extLst>
          </p:cNvPr>
          <p:cNvCxnSpPr>
            <a:cxnSpLocks/>
          </p:cNvCxnSpPr>
          <p:nvPr/>
        </p:nvCxnSpPr>
        <p:spPr>
          <a:xfrm flipV="1">
            <a:off x="10301592" y="2377784"/>
            <a:ext cx="0" cy="38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33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4EAA5-FC0D-92D9-34DB-40B81F80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38"/>
            <a:ext cx="10166873" cy="1882588"/>
          </a:xfrm>
        </p:spPr>
        <p:txBody>
          <a:bodyPr>
            <a:noAutofit/>
          </a:bodyPr>
          <a:lstStyle/>
          <a:p>
            <a:r>
              <a:rPr lang="es-CL" sz="2400" dirty="0"/>
              <a:t>Durante los últimos 12 meses, en su vida diaria, ¿cuán frecuentemente le ocurrió…?</a:t>
            </a:r>
            <a:br>
              <a:rPr lang="es-CL" sz="2400" dirty="0"/>
            </a:br>
            <a:r>
              <a:rPr lang="es-CL" sz="2400" b="1" dirty="0"/>
              <a:t>“Actuaron con usted como si le tuvieran miedo”</a:t>
            </a:r>
            <a:br>
              <a:rPr lang="es-CL" sz="2400" b="1" dirty="0"/>
            </a:br>
            <a:br>
              <a:rPr lang="es-CL" sz="2400" b="1" dirty="0"/>
            </a:br>
            <a:r>
              <a:rPr lang="es-CL" sz="2000" dirty="0"/>
              <a:t>(% que responde: A veces, A menudo, Frecuentemente, Siempre)</a:t>
            </a:r>
            <a:endParaRPr lang="en-US" sz="24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E052C95-3B6A-2631-D0FE-487CBD1F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221965"/>
              </p:ext>
            </p:extLst>
          </p:nvPr>
        </p:nvGraphicFramePr>
        <p:xfrm>
          <a:off x="838200" y="2076226"/>
          <a:ext cx="10515600" cy="405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A8C1BA4-E9DC-05CA-20BB-0E2910BDCF25}"/>
              </a:ext>
            </a:extLst>
          </p:cNvPr>
          <p:cNvCxnSpPr>
            <a:cxnSpLocks/>
          </p:cNvCxnSpPr>
          <p:nvPr/>
        </p:nvCxnSpPr>
        <p:spPr>
          <a:xfrm flipV="1">
            <a:off x="10301592" y="2377784"/>
            <a:ext cx="0" cy="38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922060F-FCCD-BD32-3BD4-138DDC22273C}"/>
              </a:ext>
            </a:extLst>
          </p:cNvPr>
          <p:cNvCxnSpPr>
            <a:cxnSpLocks/>
          </p:cNvCxnSpPr>
          <p:nvPr/>
        </p:nvCxnSpPr>
        <p:spPr>
          <a:xfrm flipV="1">
            <a:off x="9396919" y="6235750"/>
            <a:ext cx="0" cy="34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F1AB1F-EE02-451B-7DE3-3A8A00802A99}"/>
              </a:ext>
            </a:extLst>
          </p:cNvPr>
          <p:cNvSpPr txBox="1"/>
          <p:nvPr/>
        </p:nvSpPr>
        <p:spPr>
          <a:xfrm>
            <a:off x="9425089" y="6235750"/>
            <a:ext cx="2195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/>
              <a:t>= diferencia significativa 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4792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4EAA5-FC0D-92D9-34DB-40B81F80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38"/>
            <a:ext cx="10166873" cy="1882588"/>
          </a:xfrm>
        </p:spPr>
        <p:txBody>
          <a:bodyPr>
            <a:noAutofit/>
          </a:bodyPr>
          <a:lstStyle/>
          <a:p>
            <a:r>
              <a:rPr lang="es-CL" sz="2400" dirty="0"/>
              <a:t>Durante los últimos 12 meses, en su vida diaria, ¿cuán frecuentemente le ocurrió…?</a:t>
            </a:r>
            <a:br>
              <a:rPr lang="es-CL" sz="2400" dirty="0"/>
            </a:br>
            <a:r>
              <a:rPr lang="es-CL" sz="2400" b="1" dirty="0"/>
              <a:t>“Actuaron con usted como si fuera deshonesto”</a:t>
            </a:r>
            <a:br>
              <a:rPr lang="es-CL" sz="2400" b="1" dirty="0"/>
            </a:br>
            <a:br>
              <a:rPr lang="es-CL" sz="2400" b="1" dirty="0"/>
            </a:br>
            <a:r>
              <a:rPr lang="es-CL" sz="2000" dirty="0"/>
              <a:t>(% que responde: A veces, A menudo, Frecuentemente, Siempre)</a:t>
            </a:r>
            <a:endParaRPr lang="en-US" sz="24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E052C95-3B6A-2631-D0FE-487CBD1F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98123"/>
              </p:ext>
            </p:extLst>
          </p:nvPr>
        </p:nvGraphicFramePr>
        <p:xfrm>
          <a:off x="838200" y="2076226"/>
          <a:ext cx="10515600" cy="405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A8C1BA4-E9DC-05CA-20BB-0E2910BDCF25}"/>
              </a:ext>
            </a:extLst>
          </p:cNvPr>
          <p:cNvCxnSpPr>
            <a:cxnSpLocks/>
          </p:cNvCxnSpPr>
          <p:nvPr/>
        </p:nvCxnSpPr>
        <p:spPr>
          <a:xfrm flipV="1">
            <a:off x="10321048" y="2076226"/>
            <a:ext cx="0" cy="38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922060F-FCCD-BD32-3BD4-138DDC22273C}"/>
              </a:ext>
            </a:extLst>
          </p:cNvPr>
          <p:cNvCxnSpPr>
            <a:cxnSpLocks/>
          </p:cNvCxnSpPr>
          <p:nvPr/>
        </p:nvCxnSpPr>
        <p:spPr>
          <a:xfrm flipV="1">
            <a:off x="9396919" y="6235750"/>
            <a:ext cx="0" cy="34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F1AB1F-EE02-451B-7DE3-3A8A00802A99}"/>
              </a:ext>
            </a:extLst>
          </p:cNvPr>
          <p:cNvSpPr txBox="1"/>
          <p:nvPr/>
        </p:nvSpPr>
        <p:spPr>
          <a:xfrm>
            <a:off x="9425089" y="6235750"/>
            <a:ext cx="2195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/>
              <a:t>= diferencia significativa 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064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3228"/>
            <a:ext cx="10515600" cy="1325563"/>
          </a:xfrm>
        </p:spPr>
        <p:txBody>
          <a:bodyPr>
            <a:normAutofit/>
          </a:bodyPr>
          <a:lstStyle/>
          <a:p>
            <a:r>
              <a:rPr lang="es-CL" sz="3600" dirty="0"/>
              <a:t>Relación entre chilenos y migrantes:</a:t>
            </a:r>
            <a:br>
              <a:rPr lang="es-CL" sz="3600" dirty="0"/>
            </a:br>
            <a:r>
              <a:rPr lang="es-CL" sz="3600" dirty="0"/>
              <a:t>Un conflicto sorpresivo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6280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4EAA5-FC0D-92D9-34DB-40B81F80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38"/>
            <a:ext cx="10166873" cy="1882588"/>
          </a:xfrm>
        </p:spPr>
        <p:txBody>
          <a:bodyPr>
            <a:noAutofit/>
          </a:bodyPr>
          <a:lstStyle/>
          <a:p>
            <a:r>
              <a:rPr lang="es-CL" sz="2400" dirty="0"/>
              <a:t>Durante los últimos 12 meses, en su vida diaria, ¿cuán frecuentemente le ocurrió…?</a:t>
            </a:r>
            <a:br>
              <a:rPr lang="es-CL" sz="2400" dirty="0"/>
            </a:br>
            <a:r>
              <a:rPr lang="es-CL" sz="2400" b="1" dirty="0"/>
              <a:t>“Fue amenazado o maltratado”</a:t>
            </a:r>
            <a:br>
              <a:rPr lang="es-CL" sz="2400" b="1" dirty="0"/>
            </a:br>
            <a:br>
              <a:rPr lang="es-CL" sz="2400" b="1" dirty="0"/>
            </a:br>
            <a:r>
              <a:rPr lang="es-CL" sz="2000" dirty="0"/>
              <a:t>(% que responde: A veces, A menudo, Frecuentemente, Siempre)</a:t>
            </a:r>
            <a:endParaRPr lang="en-US" sz="24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E052C95-3B6A-2631-D0FE-487CBD1F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942336"/>
              </p:ext>
            </p:extLst>
          </p:nvPr>
        </p:nvGraphicFramePr>
        <p:xfrm>
          <a:off x="838200" y="2076226"/>
          <a:ext cx="10515600" cy="405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A8C1BA4-E9DC-05CA-20BB-0E2910BDCF25}"/>
              </a:ext>
            </a:extLst>
          </p:cNvPr>
          <p:cNvCxnSpPr>
            <a:cxnSpLocks/>
          </p:cNvCxnSpPr>
          <p:nvPr/>
        </p:nvCxnSpPr>
        <p:spPr>
          <a:xfrm flipV="1">
            <a:off x="10301592" y="2076226"/>
            <a:ext cx="0" cy="38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922060F-FCCD-BD32-3BD4-138DDC22273C}"/>
              </a:ext>
            </a:extLst>
          </p:cNvPr>
          <p:cNvCxnSpPr>
            <a:cxnSpLocks/>
          </p:cNvCxnSpPr>
          <p:nvPr/>
        </p:nvCxnSpPr>
        <p:spPr>
          <a:xfrm flipV="1">
            <a:off x="9396919" y="6235750"/>
            <a:ext cx="0" cy="34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F1AB1F-EE02-451B-7DE3-3A8A00802A99}"/>
              </a:ext>
            </a:extLst>
          </p:cNvPr>
          <p:cNvSpPr txBox="1"/>
          <p:nvPr/>
        </p:nvSpPr>
        <p:spPr>
          <a:xfrm>
            <a:off x="9425089" y="6235750"/>
            <a:ext cx="2195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/>
              <a:t>= diferencia significativa 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9500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4EAA5-FC0D-92D9-34DB-40B81F80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38"/>
            <a:ext cx="10166873" cy="1882588"/>
          </a:xfrm>
        </p:spPr>
        <p:txBody>
          <a:bodyPr>
            <a:noAutofit/>
          </a:bodyPr>
          <a:lstStyle/>
          <a:p>
            <a:r>
              <a:rPr lang="es-CL" sz="2400" dirty="0"/>
              <a:t>Durante los últimos 12 meses, en su vida diaria, ¿cuán frecuentemente le ocurrió…?</a:t>
            </a:r>
            <a:br>
              <a:rPr lang="es-CL" sz="2400" dirty="0"/>
            </a:br>
            <a:r>
              <a:rPr lang="es-CL" sz="3200" b="1" dirty="0"/>
              <a:t>“Fue insultado”</a:t>
            </a:r>
            <a:br>
              <a:rPr lang="es-CL" sz="3200" b="1" dirty="0"/>
            </a:br>
            <a:br>
              <a:rPr lang="es-CL" sz="2400" b="1" dirty="0"/>
            </a:br>
            <a:r>
              <a:rPr lang="es-CL" sz="2000" dirty="0"/>
              <a:t>(% que responde: A veces, A menudo, Frecuentemente, Siempre)</a:t>
            </a:r>
            <a:endParaRPr lang="en-US" sz="24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E052C95-3B6A-2631-D0FE-487CBD1F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955363"/>
              </p:ext>
            </p:extLst>
          </p:nvPr>
        </p:nvGraphicFramePr>
        <p:xfrm>
          <a:off x="838200" y="2076226"/>
          <a:ext cx="10515600" cy="405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922060F-FCCD-BD32-3BD4-138DDC22273C}"/>
              </a:ext>
            </a:extLst>
          </p:cNvPr>
          <p:cNvCxnSpPr>
            <a:cxnSpLocks/>
          </p:cNvCxnSpPr>
          <p:nvPr/>
        </p:nvCxnSpPr>
        <p:spPr>
          <a:xfrm flipV="1">
            <a:off x="9396919" y="6235750"/>
            <a:ext cx="0" cy="34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F1AB1F-EE02-451B-7DE3-3A8A00802A99}"/>
              </a:ext>
            </a:extLst>
          </p:cNvPr>
          <p:cNvSpPr txBox="1"/>
          <p:nvPr/>
        </p:nvSpPr>
        <p:spPr>
          <a:xfrm>
            <a:off x="9425089" y="6235750"/>
            <a:ext cx="2195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/>
              <a:t>= diferencia significativa 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0955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r>
              <a:rPr lang="es-CL" sz="2800" dirty="0"/>
              <a:t>¿Una opinión pública anti migrantes, xenofóbica?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8295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802" y="185143"/>
            <a:ext cx="9504732" cy="768140"/>
          </a:xfrm>
        </p:spPr>
        <p:txBody>
          <a:bodyPr/>
          <a:lstStyle/>
          <a:p>
            <a:r>
              <a:rPr lang="es-ES" sz="2100" dirty="0"/>
              <a:t>¿Qué tan de acuerdo está con las siguientes afirmaciones que se dicen habitualmente sobre los inmigrantes en Chile? </a:t>
            </a:r>
            <a:endParaRPr lang="es-CL" sz="2100" dirty="0"/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6FBCAFB0-A1BA-9244-A419-D19A9D8ACC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002502"/>
              </p:ext>
            </p:extLst>
          </p:nvPr>
        </p:nvGraphicFramePr>
        <p:xfrm>
          <a:off x="846306" y="2185908"/>
          <a:ext cx="10419019" cy="3595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044CB5E1-2BDD-834D-94DB-9D3613879ECB}"/>
              </a:ext>
            </a:extLst>
          </p:cNvPr>
          <p:cNvSpPr/>
          <p:nvPr/>
        </p:nvSpPr>
        <p:spPr>
          <a:xfrm>
            <a:off x="3112548" y="1259902"/>
            <a:ext cx="52548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“Los inmigrantes con su situación legal al día deberían tener los mismos derechos que los chilenos para acceder a beneficios de salud, educación y vivienda” </a:t>
            </a:r>
          </a:p>
        </p:txBody>
      </p:sp>
      <p:grpSp>
        <p:nvGrpSpPr>
          <p:cNvPr id="14" name="79 Grupo">
            <a:extLst>
              <a:ext uri="{FF2B5EF4-FFF2-40B4-BE49-F238E27FC236}">
                <a16:creationId xmlns:a16="http://schemas.microsoft.com/office/drawing/2014/main" id="{F0FF1033-3381-2B47-863B-0AC6D9AEA5E2}"/>
              </a:ext>
            </a:extLst>
          </p:cNvPr>
          <p:cNvGrpSpPr/>
          <p:nvPr/>
        </p:nvGrpSpPr>
        <p:grpSpPr>
          <a:xfrm>
            <a:off x="8367412" y="6563133"/>
            <a:ext cx="3138243" cy="219447"/>
            <a:chOff x="3546879" y="4907905"/>
            <a:chExt cx="5170219" cy="144016"/>
          </a:xfrm>
        </p:grpSpPr>
        <p:sp>
          <p:nvSpPr>
            <p:cNvPr id="15" name="12 CuadroTexto">
              <a:extLst>
                <a:ext uri="{FF2B5EF4-FFF2-40B4-BE49-F238E27FC236}">
                  <a16:creationId xmlns:a16="http://schemas.microsoft.com/office/drawing/2014/main" id="{202C8823-D37E-EF47-B643-35D68A5741F8}"/>
                </a:ext>
              </a:extLst>
            </p:cNvPr>
            <p:cNvSpPr txBox="1"/>
            <p:nvPr/>
          </p:nvSpPr>
          <p:spPr>
            <a:xfrm>
              <a:off x="3813490" y="4919544"/>
              <a:ext cx="4903608" cy="9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400"/>
                </a:spcBef>
              </a:pPr>
              <a:r>
                <a:rPr lang="es-CL" sz="933" dirty="0">
                  <a:solidFill>
                    <a:srgbClr val="FFFFFF">
                      <a:lumMod val="50000"/>
                    </a:srgbClr>
                  </a:solidFill>
                  <a:cs typeface="Arial" pitchFamily="34" charset="0"/>
                </a:rPr>
                <a:t>Diferencias significativas respecto a medición anterior</a:t>
              </a:r>
            </a:p>
          </p:txBody>
        </p:sp>
        <p:cxnSp>
          <p:nvCxnSpPr>
            <p:cNvPr id="17" name="13 Conector recto de flecha">
              <a:extLst>
                <a:ext uri="{FF2B5EF4-FFF2-40B4-BE49-F238E27FC236}">
                  <a16:creationId xmlns:a16="http://schemas.microsoft.com/office/drawing/2014/main" id="{407D7896-91E2-664E-9327-E9504D2C92D0}"/>
                </a:ext>
              </a:extLst>
            </p:cNvPr>
            <p:cNvCxnSpPr/>
            <p:nvPr/>
          </p:nvCxnSpPr>
          <p:spPr>
            <a:xfrm>
              <a:off x="3676233" y="4907905"/>
              <a:ext cx="0" cy="14401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5 Conector recto de flecha">
              <a:extLst>
                <a:ext uri="{FF2B5EF4-FFF2-40B4-BE49-F238E27FC236}">
                  <a16:creationId xmlns:a16="http://schemas.microsoft.com/office/drawing/2014/main" id="{F2A3F20E-823F-4E48-96FA-C76DCEF74EE0}"/>
                </a:ext>
              </a:extLst>
            </p:cNvPr>
            <p:cNvCxnSpPr/>
            <p:nvPr/>
          </p:nvCxnSpPr>
          <p:spPr>
            <a:xfrm>
              <a:off x="3546879" y="4907905"/>
              <a:ext cx="0" cy="144016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9 Conector recto">
            <a:extLst>
              <a:ext uri="{FF2B5EF4-FFF2-40B4-BE49-F238E27FC236}">
                <a16:creationId xmlns:a16="http://schemas.microsoft.com/office/drawing/2014/main" id="{45413F6D-CEA2-4A19-C50D-DC1C25905FEA}"/>
              </a:ext>
            </a:extLst>
          </p:cNvPr>
          <p:cNvCxnSpPr>
            <a:cxnSpLocks/>
          </p:cNvCxnSpPr>
          <p:nvPr/>
        </p:nvCxnSpPr>
        <p:spPr>
          <a:xfrm>
            <a:off x="334434" y="1076248"/>
            <a:ext cx="8996310" cy="0"/>
          </a:xfrm>
          <a:prstGeom prst="line">
            <a:avLst/>
          </a:prstGeom>
          <a:ln w="22225">
            <a:solidFill>
              <a:srgbClr val="297FE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8 Rectángulo">
            <a:extLst>
              <a:ext uri="{FF2B5EF4-FFF2-40B4-BE49-F238E27FC236}">
                <a16:creationId xmlns:a16="http://schemas.microsoft.com/office/drawing/2014/main" id="{9C28F538-FC8B-4BC6-2C21-0C9859FE95D4}"/>
              </a:ext>
            </a:extLst>
          </p:cNvPr>
          <p:cNvSpPr/>
          <p:nvPr/>
        </p:nvSpPr>
        <p:spPr>
          <a:xfrm>
            <a:off x="334434" y="1128044"/>
            <a:ext cx="277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51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800" dirty="0"/>
              <a:t>Una lectura de los datos</a:t>
            </a:r>
            <a:endParaRPr lang="en-US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A1C51F-2DEE-E11A-9BB8-C3DD8B92B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2800" dirty="0"/>
              <a:t>Relación entre chilenos y migrantes  se percibe conflictiva, especialmente después del periodo de pandemia.</a:t>
            </a:r>
          </a:p>
          <a:p>
            <a:r>
              <a:rPr lang="es-CL" dirty="0"/>
              <a:t>El conflicto de tipo económico (empleos, competencia por servicios del Estado) se ha mantenido constante desde 2017</a:t>
            </a:r>
          </a:p>
          <a:p>
            <a:r>
              <a:rPr lang="es-CL" sz="2800" dirty="0"/>
              <a:t>A partir de 2022  aparece en la población chilena  una asociación entre migrantes y delincuencia.</a:t>
            </a:r>
          </a:p>
          <a:p>
            <a:r>
              <a:rPr lang="es-CL" dirty="0"/>
              <a:t>Hay evidencia de incipiente discriminación y maltrato hacia personas migrantes, quienes resienten esta situación.</a:t>
            </a:r>
          </a:p>
          <a:p>
            <a:r>
              <a:rPr lang="es-CL" sz="2800" dirty="0"/>
              <a:t>Parece urgente diferenciar el actuar de grupos delictivos de las personas  migrantes </a:t>
            </a:r>
          </a:p>
          <a:p>
            <a:r>
              <a:rPr lang="es-CL" sz="2800" dirty="0"/>
              <a:t>La demanda ciudadana es anti delincuencia, no antinmigración, aunque ambos fenómenos se perciban hoy correlacionados.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1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424187" y="1244111"/>
            <a:ext cx="98893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</a:pPr>
            <a:endParaRPr lang="es-CL" sz="14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5 Título"/>
          <p:cNvSpPr>
            <a:spLocks noGrp="1"/>
          </p:cNvSpPr>
          <p:nvPr>
            <p:ph type="title"/>
          </p:nvPr>
        </p:nvSpPr>
        <p:spPr>
          <a:xfrm>
            <a:off x="349610" y="335559"/>
            <a:ext cx="9388156" cy="768140"/>
          </a:xfrm>
        </p:spPr>
        <p:txBody>
          <a:bodyPr/>
          <a:lstStyle/>
          <a:p>
            <a:pPr>
              <a:defRPr/>
            </a:pPr>
            <a:r>
              <a:rPr lang="es-ES" sz="2400" dirty="0">
                <a:cs typeface="Arial" pitchFamily="34" charset="0"/>
              </a:rPr>
              <a:t>¿Cree que hoy en Chile existe un gran conflicto, un conflicto menor o no hay conflicto? Entre  </a:t>
            </a:r>
            <a:r>
              <a:rPr lang="es-ES" sz="2400" u="sng" dirty="0">
                <a:cs typeface="Arial" pitchFamily="34" charset="0"/>
              </a:rPr>
              <a:t>chilenos e inmigrantes</a:t>
            </a:r>
            <a:endParaRPr lang="es-ES_tradnl" sz="2400" dirty="0">
              <a:cs typeface="Arial" pitchFamily="34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D21BA153-5824-4DAB-9D24-96AFDD44F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591455"/>
              </p:ext>
            </p:extLst>
          </p:nvPr>
        </p:nvGraphicFramePr>
        <p:xfrm>
          <a:off x="424188" y="2193092"/>
          <a:ext cx="11023626" cy="4117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8 CuadroTexto"/>
          <p:cNvSpPr txBox="1"/>
          <p:nvPr/>
        </p:nvSpPr>
        <p:spPr>
          <a:xfrm>
            <a:off x="4647448" y="1562149"/>
            <a:ext cx="43206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</a:pPr>
            <a:r>
              <a:rPr lang="es-CL" sz="20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% Un gran conflicto</a:t>
            </a:r>
          </a:p>
        </p:txBody>
      </p:sp>
      <p:sp>
        <p:nvSpPr>
          <p:cNvPr id="10" name="8 Rectángulo"/>
          <p:cNvSpPr/>
          <p:nvPr/>
        </p:nvSpPr>
        <p:spPr>
          <a:xfrm>
            <a:off x="319234" y="1515984"/>
            <a:ext cx="7709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1">
                    <a:lumMod val="65000"/>
                  </a:schemeClr>
                </a:solidFill>
              </a:rPr>
              <a:t>Base: Total muestra.</a:t>
            </a:r>
            <a:endParaRPr lang="es-CL" sz="1467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09B20BC1-17E9-4AFF-AA18-65E3C529F09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8" r="46075" b="71838"/>
          <a:stretch/>
        </p:blipFill>
        <p:spPr>
          <a:xfrm>
            <a:off x="10230638" y="119517"/>
            <a:ext cx="1704534" cy="104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437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334434" y="980728"/>
            <a:ext cx="9715500" cy="0"/>
          </a:xfrm>
          <a:prstGeom prst="line">
            <a:avLst/>
          </a:prstGeom>
          <a:ln w="28575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31214" y="1028667"/>
            <a:ext cx="98893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</a:pPr>
            <a:endParaRPr lang="es-CL" sz="14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5 Título"/>
          <p:cNvSpPr>
            <a:spLocks noGrp="1"/>
          </p:cNvSpPr>
          <p:nvPr>
            <p:ph type="title"/>
          </p:nvPr>
        </p:nvSpPr>
        <p:spPr>
          <a:xfrm>
            <a:off x="431802" y="187771"/>
            <a:ext cx="11197214" cy="7681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dirty="0">
                <a:cs typeface="Arial" pitchFamily="34" charset="0"/>
              </a:rPr>
              <a:t>En cada caso que le nombraré, dígame si Ud. cree que hoy en Chile existe un gran conflicto, un conflicto menor o no hay conflicto entre…   </a:t>
            </a:r>
            <a:r>
              <a:rPr lang="es-ES" sz="2400" b="1" dirty="0">
                <a:cs typeface="Arial" pitchFamily="34" charset="0"/>
              </a:rPr>
              <a:t> </a:t>
            </a:r>
            <a:endParaRPr lang="es-ES_tradnl" sz="2400" b="1" dirty="0">
              <a:cs typeface="Arial" pitchFamily="34" charset="0"/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503901"/>
              </p:ext>
            </p:extLst>
          </p:nvPr>
        </p:nvGraphicFramePr>
        <p:xfrm>
          <a:off x="65097" y="1053485"/>
          <a:ext cx="11640094" cy="504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8 CuadroTexto"/>
          <p:cNvSpPr txBox="1"/>
          <p:nvPr/>
        </p:nvSpPr>
        <p:spPr>
          <a:xfrm>
            <a:off x="476792" y="1335737"/>
            <a:ext cx="4320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</a:pPr>
            <a:r>
              <a:rPr lang="es-CL" sz="1600" b="1" dirty="0">
                <a:latin typeface="Arial" pitchFamily="34" charset="0"/>
                <a:cs typeface="Arial" pitchFamily="34" charset="0"/>
              </a:rPr>
              <a:t>% que responde:  “Un gran conflicto”</a:t>
            </a:r>
          </a:p>
        </p:txBody>
      </p:sp>
      <p:sp>
        <p:nvSpPr>
          <p:cNvPr id="17" name="8 Rectángulo"/>
          <p:cNvSpPr/>
          <p:nvPr/>
        </p:nvSpPr>
        <p:spPr>
          <a:xfrm>
            <a:off x="335200" y="1028667"/>
            <a:ext cx="7709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2"/>
                </a:solidFill>
              </a:rPr>
              <a:t>Base: Total muestra.</a:t>
            </a:r>
            <a:endParaRPr lang="es-CL" sz="1467" dirty="0">
              <a:solidFill>
                <a:schemeClr val="bg2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6095FAE-7322-5549-AC63-B764FBBB5A7C}"/>
              </a:ext>
            </a:extLst>
          </p:cNvPr>
          <p:cNvSpPr txBox="1"/>
          <p:nvPr/>
        </p:nvSpPr>
        <p:spPr>
          <a:xfrm>
            <a:off x="527227" y="6641686"/>
            <a:ext cx="4369044" cy="14778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400"/>
              </a:spcBef>
            </a:pPr>
            <a:r>
              <a:rPr lang="es-CL" sz="12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Encuesta Nacional Bicentenario UC 2022 – Universidad Católica</a:t>
            </a:r>
          </a:p>
        </p:txBody>
      </p:sp>
    </p:spTree>
    <p:extLst>
      <p:ext uri="{BB962C8B-B14F-4D97-AF65-F5344CB8AC3E}">
        <p14:creationId xmlns:p14="http://schemas.microsoft.com/office/powerpoint/2010/main" val="144693136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502593C-E8A6-4D27-93AA-528D52C7A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35" y="325966"/>
            <a:ext cx="10515600" cy="710142"/>
          </a:xfrm>
        </p:spPr>
        <p:txBody>
          <a:bodyPr>
            <a:normAutofit fontScale="90000"/>
          </a:bodyPr>
          <a:lstStyle/>
          <a:p>
            <a:r>
              <a:rPr lang="es-CL" sz="4000" dirty="0"/>
              <a:t>¿Existe conflicto entre chilenos e inmigrantes? </a:t>
            </a:r>
            <a:r>
              <a:rPr lang="es-CL" sz="3100" dirty="0"/>
              <a:t>(Por NSE)</a:t>
            </a:r>
            <a:endParaRPr lang="es-CL" sz="40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B232337-63E9-46CA-8A2E-D85ABBE4F7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904672"/>
          <a:ext cx="10515600" cy="527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BB3E751F-20D9-42B9-AD54-372ECEDD5CE5}"/>
              </a:ext>
            </a:extLst>
          </p:cNvPr>
          <p:cNvSpPr txBox="1"/>
          <p:nvPr/>
        </p:nvSpPr>
        <p:spPr>
          <a:xfrm>
            <a:off x="476792" y="6168662"/>
            <a:ext cx="583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Fuente: Encuesta Bicentenario UC- GfK Adimark 2018</a:t>
            </a:r>
          </a:p>
        </p:txBody>
      </p:sp>
    </p:spTree>
    <p:extLst>
      <p:ext uri="{BB962C8B-B14F-4D97-AF65-F5344CB8AC3E}">
        <p14:creationId xmlns:p14="http://schemas.microsoft.com/office/powerpoint/2010/main" val="256596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9A483-E382-6766-7E48-9703F7CA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3200" dirty="0"/>
              <a:t>“La cantidad de inmigrantes actualmente en Chile es excesiva” </a:t>
            </a:r>
            <a:br>
              <a:rPr lang="es-CL" sz="3200" dirty="0"/>
            </a:br>
            <a:r>
              <a:rPr lang="es-CL" sz="3200" dirty="0"/>
              <a:t> </a:t>
            </a:r>
            <a:r>
              <a:rPr lang="es-CL" sz="2700" dirty="0"/>
              <a:t>Por año: 2018-2023</a:t>
            </a:r>
            <a:br>
              <a:rPr lang="es-CL" sz="3200" dirty="0"/>
            </a:br>
            <a:r>
              <a:rPr lang="es-CL" sz="3200" dirty="0"/>
              <a:t>  </a:t>
            </a:r>
            <a:r>
              <a:rPr lang="es-CL" sz="2400" dirty="0"/>
              <a:t>(% Acuerdo y Muy de Acuerdo) </a:t>
            </a:r>
            <a:endParaRPr lang="en-US" sz="3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F638193-75E3-B81B-8F3F-8ED4F3012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04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834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A99A7-BDCC-4B07-8C40-46BF1F5B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r>
              <a:rPr lang="es-CL" sz="4000" dirty="0"/>
              <a:t>Una discrepancia: La opinión pública vs  la elite</a:t>
            </a:r>
            <a:br>
              <a:rPr lang="es-CL" sz="1800" dirty="0"/>
            </a:br>
            <a:br>
              <a:rPr lang="es-CL" sz="1800" dirty="0"/>
            </a:br>
            <a:r>
              <a:rPr lang="es-CL" sz="1800" dirty="0"/>
              <a:t>(Nota : “Elite” es la respuesta del Panel de Políticas Públicas de la  Escuela de Gobierno UC, en mayo 2024, a la misma pregunta de la Encuesta Bicentenario. El panel está compuesto por 40 personas, académicos y expertos en diferentes disciplinas)</a:t>
            </a:r>
            <a:br>
              <a:rPr lang="es-CL" sz="1800" dirty="0"/>
            </a:br>
            <a:r>
              <a:rPr lang="es-CL" sz="1800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6950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9A483-E382-6766-7E48-9703F7CA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“La cantidad de inmigrantes actualmente en Chile es excesiva”   </a:t>
            </a:r>
            <a:r>
              <a:rPr lang="es-CL" sz="2800" dirty="0"/>
              <a:t>(% Acuerdo) 2023-2024</a:t>
            </a:r>
            <a:endParaRPr lang="en-US" sz="3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F638193-75E3-B81B-8F3F-8ED4F3012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0970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167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0E97-462A-0B56-8F82-0371E9B88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32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sz="3600" dirty="0"/>
              <a:t>La percepción de los  </a:t>
            </a:r>
            <a:r>
              <a:rPr lang="es-CL" sz="3600" u="sng" dirty="0"/>
              <a:t>efectos económicos </a:t>
            </a:r>
            <a:r>
              <a:rPr lang="es-CL" sz="3600" dirty="0"/>
              <a:t>de la migración (sobre empleos) no se ha modificado en el periodo 2017-2023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4449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951</Words>
  <Application>Microsoft Macintosh PowerPoint</Application>
  <PresentationFormat>Panorámica</PresentationFormat>
  <Paragraphs>83</Paragraphs>
  <Slides>24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Aptos Narrow</vt:lpstr>
      <vt:lpstr>Arial</vt:lpstr>
      <vt:lpstr>Calibri</vt:lpstr>
      <vt:lpstr>Calibri Light</vt:lpstr>
      <vt:lpstr>Times New Roman</vt:lpstr>
      <vt:lpstr>Tema de Office</vt:lpstr>
      <vt:lpstr>         Chilenos y Migrantes: Encuentros y Desencuentros  Análisis Encuesta Bicentenario UC 2023    Roberto Méndez Escuela de Gobierno UC 13  Junio 2024    </vt:lpstr>
      <vt:lpstr>Relación entre chilenos y migrantes: Un conflicto sorpresivo</vt:lpstr>
      <vt:lpstr>¿Cree que hoy en Chile existe un gran conflicto, un conflicto menor o no hay conflicto? Entre  chilenos e inmigrantes</vt:lpstr>
      <vt:lpstr>En cada caso que le nombraré, dígame si Ud. cree que hoy en Chile existe un gran conflicto, un conflicto menor o no hay conflicto entre…    </vt:lpstr>
      <vt:lpstr>¿Existe conflicto entre chilenos e inmigrantes? (Por NSE)</vt:lpstr>
      <vt:lpstr>“La cantidad de inmigrantes actualmente en Chile es excesiva”   Por año: 2018-2023   (% Acuerdo y Muy de Acuerdo) </vt:lpstr>
      <vt:lpstr>Una discrepancia: La opinión pública vs  la elite  (Nota : “Elite” es la respuesta del Panel de Políticas Públicas de la  Escuela de Gobierno UC, en mayo 2024, a la misma pregunta de la Encuesta Bicentenario. El panel está compuesto por 40 personas, académicos y expertos en diferentes disciplinas)  </vt:lpstr>
      <vt:lpstr>“La cantidad de inmigrantes actualmente en Chile es excesiva”   (% Acuerdo) 2023-2024</vt:lpstr>
      <vt:lpstr>La percepción de los  efectos económicos de la migración (sobre empleos) no se ha modificado en el periodo 2017-2023</vt:lpstr>
      <vt:lpstr>¿Qué tan de acuerdo está con las siguientes afirmaciones que se dicen habitualmente sobre los inmigrantes en Chile? </vt:lpstr>
      <vt:lpstr>No se observa aumento en  la proporción de población que afirma haber experimentado personalmente conflictos  con personas migrantes.</vt:lpstr>
      <vt:lpstr>¿Con qué frecuencia ha tenido malas experiencias con personas inmigrantes…?</vt:lpstr>
      <vt:lpstr>Pero algo cambió después de la pandemia</vt:lpstr>
      <vt:lpstr>En su opinión, cuán de acuerdo está Ud. con que el aumento de personas migrantes en Chile… (2023)</vt:lpstr>
      <vt:lpstr>Presentación de PowerPoint</vt:lpstr>
      <vt:lpstr>¿Hay indicios de discriminación? ¿Qué dicen los migrantes?  (Nota: la opinión de “Migrantes” corresponde a un grupo de 108 personas de la muestra de Encuesta Bicentenario, residentes en Chile y de nacionalidad extranjera) </vt:lpstr>
      <vt:lpstr>Durante los últimos 12 meses, en su vida diaria, ¿cuán frecuentemente le ocurrió…? “Lo trataron en forma menos cortés  que a otras personas”  (% que responde: A veces, A menudo, Frecuentemente, Siempre)</vt:lpstr>
      <vt:lpstr>Durante los últimos 12 meses, en su vida diaria, ¿cuán frecuentemente le ocurrió…? “Actuaron con usted como si le tuvieran miedo”  (% que responde: A veces, A menudo, Frecuentemente, Siempre)</vt:lpstr>
      <vt:lpstr>Durante los últimos 12 meses, en su vida diaria, ¿cuán frecuentemente le ocurrió…? “Actuaron con usted como si fuera deshonesto”  (% que responde: A veces, A menudo, Frecuentemente, Siempre)</vt:lpstr>
      <vt:lpstr>Durante los últimos 12 meses, en su vida diaria, ¿cuán frecuentemente le ocurrió…? “Fue amenazado o maltratado”  (% que responde: A veces, A menudo, Frecuentemente, Siempre)</vt:lpstr>
      <vt:lpstr>Durante los últimos 12 meses, en su vida diaria, ¿cuán frecuentemente le ocurrió…? “Fue insultado”  (% que responde: A veces, A menudo, Frecuentemente, Siempre)</vt:lpstr>
      <vt:lpstr>¿Una opinión pública anti migrantes, xenofóbica?</vt:lpstr>
      <vt:lpstr>¿Qué tan de acuerdo está con las siguientes afirmaciones que se dicen habitualmente sobre los inmigrantes en Chile? </vt:lpstr>
      <vt:lpstr>Una lectura de los datos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Algunas tendencias largas</dc:title>
  <dc:creator>Roberto Mendez</dc:creator>
  <cp:lastModifiedBy>PAMELA LORENA RIVEROS RIOS</cp:lastModifiedBy>
  <cp:revision>88</cp:revision>
  <cp:lastPrinted>2022-01-05T16:50:28Z</cp:lastPrinted>
  <dcterms:created xsi:type="dcterms:W3CDTF">2020-10-08T21:04:24Z</dcterms:created>
  <dcterms:modified xsi:type="dcterms:W3CDTF">2024-06-14T21:18:28Z</dcterms:modified>
</cp:coreProperties>
</file>